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handoutMasterIdLst>
    <p:handoutMasterId r:id="rId21"/>
  </p:handoutMasterIdLst>
  <p:sldIdLst>
    <p:sldId id="311" r:id="rId2"/>
    <p:sldId id="282" r:id="rId3"/>
    <p:sldId id="257" r:id="rId4"/>
    <p:sldId id="284" r:id="rId5"/>
    <p:sldId id="274" r:id="rId6"/>
    <p:sldId id="271" r:id="rId7"/>
    <p:sldId id="269" r:id="rId8"/>
    <p:sldId id="268" r:id="rId9"/>
    <p:sldId id="270" r:id="rId10"/>
    <p:sldId id="314" r:id="rId11"/>
    <p:sldId id="281" r:id="rId12"/>
    <p:sldId id="287" r:id="rId13"/>
    <p:sldId id="288" r:id="rId14"/>
    <p:sldId id="261" r:id="rId15"/>
    <p:sldId id="290" r:id="rId16"/>
    <p:sldId id="272" r:id="rId17"/>
    <p:sldId id="285" r:id="rId18"/>
    <p:sldId id="315" r:id="rId19"/>
  </p:sldIdLst>
  <p:sldSz cx="24384000" cy="13716000"/>
  <p:notesSz cx="7010400" cy="9296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urry, Stephen" initials="CS" lastIdx="3" clrIdx="0">
    <p:extLst>
      <p:ext uri="{19B8F6BF-5375-455C-9EA6-DF929625EA0E}">
        <p15:presenceInfo xmlns:p15="http://schemas.microsoft.com/office/powerpoint/2012/main" xmlns="" userId="cd90a636-6e43-4515-ad33-19087421d47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2DA3"/>
    <a:srgbClr val="8E4289"/>
    <a:srgbClr val="3956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13"/>
    <p:restoredTop sz="89245" autoAdjust="0"/>
  </p:normalViewPr>
  <p:slideViewPr>
    <p:cSldViewPr snapToGrid="0" snapToObjects="1">
      <p:cViewPr>
        <p:scale>
          <a:sx n="50" d="100"/>
          <a:sy n="50" d="100"/>
        </p:scale>
        <p:origin x="-942" y="-180"/>
      </p:cViewPr>
      <p:guideLst>
        <p:guide orient="horz" pos="4320"/>
        <p:guide pos="7680"/>
      </p:guideLst>
    </p:cSldViewPr>
  </p:slideViewPr>
  <p:notesTextViewPr>
    <p:cViewPr>
      <p:scale>
        <a:sx n="1" d="1"/>
        <a:sy n="1" d="1"/>
      </p:scale>
      <p:origin x="0" y="0"/>
    </p:cViewPr>
  </p:notesTextViewPr>
  <p:sorterViewPr>
    <p:cViewPr>
      <p:scale>
        <a:sx n="90" d="100"/>
        <a:sy n="90" d="100"/>
      </p:scale>
      <p:origin x="0" y="1213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A14E020C-3F64-4AA4-A930-808712D6A409}" type="datetimeFigureOut">
              <a:rPr lang="en-US" smtClean="0"/>
              <a:t>10/16/2018</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5F72993C-E194-4ECD-B8B5-DDE4E79A33FD}" type="slidenum">
              <a:rPr lang="en-US" smtClean="0"/>
              <a:t>‹#›</a:t>
            </a:fld>
            <a:endParaRPr lang="en-US"/>
          </a:p>
        </p:txBody>
      </p:sp>
    </p:spTree>
    <p:extLst>
      <p:ext uri="{BB962C8B-B14F-4D97-AF65-F5344CB8AC3E}">
        <p14:creationId xmlns:p14="http://schemas.microsoft.com/office/powerpoint/2010/main" val="21182370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406400" y="696913"/>
            <a:ext cx="6197600" cy="3486150"/>
          </a:xfrm>
          <a:prstGeom prst="rect">
            <a:avLst/>
          </a:prstGeom>
        </p:spPr>
        <p:txBody>
          <a:bodyPr lIns="93177" tIns="46589" rIns="93177" bIns="46589"/>
          <a:lstStyle/>
          <a:p>
            <a:endParaRPr/>
          </a:p>
        </p:txBody>
      </p:sp>
      <p:sp>
        <p:nvSpPr>
          <p:cNvPr id="117" name="Shape 117"/>
          <p:cNvSpPr>
            <a:spLocks noGrp="1"/>
          </p:cNvSpPr>
          <p:nvPr>
            <p:ph type="body" sz="quarter" idx="1"/>
          </p:nvPr>
        </p:nvSpPr>
        <p:spPr>
          <a:xfrm>
            <a:off x="934720" y="4415790"/>
            <a:ext cx="5140960" cy="4183380"/>
          </a:xfrm>
          <a:prstGeom prst="rect">
            <a:avLst/>
          </a:prstGeom>
        </p:spPr>
        <p:txBody>
          <a:bodyPr lIns="93177" tIns="46589" rIns="93177" bIns="46589"/>
          <a:lstStyle/>
          <a:p>
            <a:endParaRPr/>
          </a:p>
        </p:txBody>
      </p:sp>
    </p:spTree>
    <p:extLst>
      <p:ext uri="{BB962C8B-B14F-4D97-AF65-F5344CB8AC3E}">
        <p14:creationId xmlns:p14="http://schemas.microsoft.com/office/powerpoint/2010/main" val="4273833900"/>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emboj.embopress.org/content/34/12/1601"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baseline="0" dirty="0" smtClean="0"/>
              <a:t>DORA is an initiative supported by nine organizations to push for real change in research assessment. </a:t>
            </a:r>
            <a:r>
              <a:rPr lang="en-US" dirty="0" smtClean="0"/>
              <a:t>The vision of DORA is</a:t>
            </a:r>
            <a:r>
              <a:rPr lang="en-US" baseline="0" dirty="0" smtClean="0"/>
              <a:t> to advance practical and robust approaches to research assessment globally and across all scholarly disciplines. Individuals and organizations can sign the declaration pledging to improve culture around research evaluation. DORA is collecting best practices to help members of the community learn from each other and create change. More information is on the website: sfdora.org</a:t>
            </a:r>
            <a:endParaRPr lang="en-US" dirty="0" smtClean="0"/>
          </a:p>
          <a:p>
            <a:endParaRPr lang="en-US" dirty="0" smtClean="0"/>
          </a:p>
          <a:p>
            <a:r>
              <a:rPr lang="en-US" dirty="0" smtClean="0"/>
              <a:t>Journal</a:t>
            </a:r>
            <a:r>
              <a:rPr lang="en-US" baseline="0" dirty="0" smtClean="0"/>
              <a:t>-based metrics are often misused and ill applied in research and researcher evaluation. This is happens at key transition points during a researcher’s career, including hiring, promotion, and tenure. </a:t>
            </a:r>
            <a:endParaRPr lang="en-US" dirty="0"/>
          </a:p>
        </p:txBody>
      </p:sp>
    </p:spTree>
    <p:extLst>
      <p:ext uri="{BB962C8B-B14F-4D97-AF65-F5344CB8AC3E}">
        <p14:creationId xmlns:p14="http://schemas.microsoft.com/office/powerpoint/2010/main" val="827651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DORA roadmap: https://sfdora.org/2018/06/27/dora-roadmap-a-two-year-strategic-plan-for-advancing-global-research-assessment-reform-at-the-institutional-national-and-funder-level/</a:t>
            </a:r>
          </a:p>
          <a:p>
            <a:endParaRPr lang="en-US" dirty="0"/>
          </a:p>
        </p:txBody>
      </p:sp>
    </p:spTree>
    <p:extLst>
      <p:ext uri="{BB962C8B-B14F-4D97-AF65-F5344CB8AC3E}">
        <p14:creationId xmlns:p14="http://schemas.microsoft.com/office/powerpoint/2010/main" val="674655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DORA interviews</a:t>
            </a:r>
            <a:r>
              <a:rPr lang="en-US" dirty="0" smtClean="0"/>
              <a:t>: </a:t>
            </a:r>
          </a:p>
          <a:p>
            <a:r>
              <a:rPr lang="en-US" dirty="0" smtClean="0"/>
              <a:t>Sandra</a:t>
            </a:r>
            <a:r>
              <a:rPr lang="en-US" baseline="0" dirty="0" smtClean="0"/>
              <a:t> Schmid (UT Southwestern): </a:t>
            </a:r>
            <a:r>
              <a:rPr lang="en-US" dirty="0" smtClean="0"/>
              <a:t>https://sfdora.org/2018/05/15/how-to-strengthen-hiring-practices-at-academic-institutions-an-interview-with-dr-sandra-schmid/</a:t>
            </a:r>
          </a:p>
          <a:p>
            <a:r>
              <a:rPr lang="en-US" dirty="0" err="1" smtClean="0"/>
              <a:t>Shahid</a:t>
            </a:r>
            <a:r>
              <a:rPr lang="en-US" dirty="0" smtClean="0"/>
              <a:t> </a:t>
            </a:r>
            <a:r>
              <a:rPr lang="en-US" dirty="0" err="1" smtClean="0"/>
              <a:t>Jameel</a:t>
            </a:r>
            <a:r>
              <a:rPr lang="en-US" baseline="0" dirty="0" smtClean="0"/>
              <a:t> (</a:t>
            </a:r>
            <a:r>
              <a:rPr lang="en-US" baseline="0" dirty="0" err="1" smtClean="0"/>
              <a:t>Wellcome</a:t>
            </a:r>
            <a:r>
              <a:rPr lang="en-US" baseline="0" dirty="0" smtClean="0"/>
              <a:t> Trust/DBT India Alliance): https://sfdora.org/2018/08/08/funding-decisions-at-the-wellcome-trust-dbt-india-alliance/</a:t>
            </a:r>
          </a:p>
          <a:p>
            <a:r>
              <a:rPr lang="en-US" baseline="0" dirty="0" smtClean="0"/>
              <a:t>Sir Philip Campbell (Springer Nature): https://sfdora.org/2018/09/17/publishing-and-research-assessment-a-conversation-with-sir-philip-campbell/</a:t>
            </a:r>
            <a:endParaRPr lang="en-US" dirty="0" smtClean="0"/>
          </a:p>
          <a:p>
            <a:r>
              <a:rPr lang="en-US" b="1" dirty="0" smtClean="0"/>
              <a:t>Good Practices</a:t>
            </a:r>
            <a:r>
              <a:rPr lang="en-US" dirty="0" smtClean="0"/>
              <a:t>:</a:t>
            </a:r>
            <a:r>
              <a:rPr lang="en-US" baseline="0" dirty="0" smtClean="0"/>
              <a:t> https://sfdora.org/good-practices/funders/</a:t>
            </a:r>
          </a:p>
          <a:p>
            <a:r>
              <a:rPr lang="en-US" b="1" baseline="0" dirty="0" smtClean="0"/>
              <a:t>Translations</a:t>
            </a:r>
            <a:r>
              <a:rPr lang="en-US" baseline="0" dirty="0" smtClean="0"/>
              <a:t>: DORA </a:t>
            </a:r>
            <a:r>
              <a:rPr lang="en-US" baseline="0" dirty="0" smtClean="0"/>
              <a:t>has been translated into German, Dutch, French, Slovak, Italian, and Spanish. </a:t>
            </a:r>
            <a:r>
              <a:rPr lang="en-US" baseline="0" dirty="0" smtClean="0"/>
              <a:t>https</a:t>
            </a:r>
            <a:r>
              <a:rPr lang="en-US" baseline="0" dirty="0" smtClean="0"/>
              <a:t>://sfdora.org/read/es/</a:t>
            </a:r>
          </a:p>
          <a:p>
            <a:r>
              <a:rPr lang="en-US" b="1" baseline="0" dirty="0" smtClean="0"/>
              <a:t>Blog</a:t>
            </a:r>
            <a:r>
              <a:rPr lang="en-US" baseline="0" dirty="0" smtClean="0"/>
              <a:t>: https://sfdora.org/blog/</a:t>
            </a:r>
            <a:endParaRPr lang="en-US" dirty="0" smtClean="0"/>
          </a:p>
          <a:p>
            <a:endParaRPr lang="en-US" dirty="0"/>
          </a:p>
        </p:txBody>
      </p:sp>
    </p:spTree>
    <p:extLst>
      <p:ext uri="{BB962C8B-B14F-4D97-AF65-F5344CB8AC3E}">
        <p14:creationId xmlns:p14="http://schemas.microsoft.com/office/powerpoint/2010/main" val="674655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25210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Problems with the JIF (from the preamble to the declaration):</a:t>
            </a:r>
          </a:p>
          <a:p>
            <a:pPr marL="349415" indent="-349415">
              <a:buFontTx/>
              <a:buChar char="-"/>
            </a:pPr>
            <a:r>
              <a:rPr lang="en-GB" dirty="0"/>
              <a:t>citation distributions within journals are highly skewed</a:t>
            </a:r>
          </a:p>
          <a:p>
            <a:pPr marL="349415" indent="-349415">
              <a:buFontTx/>
              <a:buChar char="-"/>
            </a:pPr>
            <a:r>
              <a:rPr lang="en-GB" dirty="0"/>
              <a:t>the properties of the Journal Impact Factor are field-specific: it is a composite of multiple, highly diverse article types, including primary research papers and reviews</a:t>
            </a:r>
          </a:p>
          <a:p>
            <a:pPr marL="349415" indent="-349415">
              <a:buFontTx/>
              <a:buChar char="-"/>
            </a:pPr>
            <a:r>
              <a:rPr lang="en-GB" dirty="0"/>
              <a:t>Journal Impact Factors can be manipulated (or “gamed”) by editorial policy</a:t>
            </a:r>
          </a:p>
          <a:p>
            <a:pPr marL="349415" indent="-349415">
              <a:buFontTx/>
              <a:buChar char="-"/>
            </a:pPr>
            <a:r>
              <a:rPr lang="en-GB" dirty="0"/>
              <a:t>data used to calculate the Journal Impact Factors are neither transparent nor openly available to the public</a:t>
            </a:r>
            <a:endParaRPr lang="en-US" dirty="0"/>
          </a:p>
        </p:txBody>
      </p:sp>
    </p:spTree>
    <p:extLst>
      <p:ext uri="{BB962C8B-B14F-4D97-AF65-F5344CB8AC3E}">
        <p14:creationId xmlns:p14="http://schemas.microsoft.com/office/powerpoint/2010/main" val="2081899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People may associate DORA with negative thinking, assuming that all the declaration says is “Don’t use JIFs”.  But from the beginning DORA has been a positive enterprise, seeking to foster innovation and responsible practice in research assessment. JIFs (and journal names) are frequently misused as a shortcut because they can quickly be applied to sort large volumes of applications. It</a:t>
            </a:r>
            <a:r>
              <a:rPr lang="en-US" baseline="0" dirty="0" smtClean="0"/>
              <a:t> is important that alternatives to the JIF are time efficient and intuitive.</a:t>
            </a:r>
            <a:endParaRPr lang="en-US" dirty="0" smtClean="0"/>
          </a:p>
        </p:txBody>
      </p:sp>
    </p:spTree>
    <p:extLst>
      <p:ext uri="{BB962C8B-B14F-4D97-AF65-F5344CB8AC3E}">
        <p14:creationId xmlns:p14="http://schemas.microsoft.com/office/powerpoint/2010/main" val="804460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64311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Clarivate</a:t>
            </a:r>
            <a:r>
              <a:rPr lang="en-US" dirty="0" smtClean="0"/>
              <a:t> now shows</a:t>
            </a:r>
            <a:r>
              <a:rPr lang="en-US" baseline="0" dirty="0" smtClean="0"/>
              <a:t> citation distributions of items cited for a journal with mean/median &amp; review compared to primary research citations. </a:t>
            </a:r>
            <a:endParaRPr lang="en-US" baseline="0" dirty="0" smtClean="0"/>
          </a:p>
          <a:p>
            <a:r>
              <a:rPr lang="en-US" dirty="0" smtClean="0"/>
              <a:t>https://clarivate.com/blog/science-research-connect/the-2018-jcr-release-is-here/</a:t>
            </a:r>
          </a:p>
          <a:p>
            <a:endParaRPr lang="en-US" dirty="0"/>
          </a:p>
        </p:txBody>
      </p:sp>
    </p:spTree>
    <p:extLst>
      <p:ext uri="{BB962C8B-B14F-4D97-AF65-F5344CB8AC3E}">
        <p14:creationId xmlns:p14="http://schemas.microsoft.com/office/powerpoint/2010/main" val="1046330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The idea for DORA came from the 2012 Annual Meeting</a:t>
            </a:r>
            <a:r>
              <a:rPr lang="en-US" baseline="0" dirty="0" smtClean="0"/>
              <a:t> for the</a:t>
            </a:r>
            <a:r>
              <a:rPr lang="en-US" dirty="0" smtClean="0"/>
              <a:t> American</a:t>
            </a:r>
            <a:r>
              <a:rPr lang="en-US" baseline="0" dirty="0" smtClean="0"/>
              <a:t> Society for Cell Biology in San Francisco</a:t>
            </a:r>
            <a:r>
              <a:rPr lang="en-US" dirty="0" smtClean="0"/>
              <a:t>; </a:t>
            </a:r>
            <a:r>
              <a:rPr lang="en-US" dirty="0"/>
              <a:t>but DORA’s ambitions extend across all disciplines. </a:t>
            </a:r>
          </a:p>
          <a:p>
            <a:r>
              <a:rPr lang="en-US" dirty="0"/>
              <a:t>DORA is working collaboratively with those involved in other initiatives </a:t>
            </a:r>
            <a:r>
              <a:rPr lang="en-US" dirty="0" smtClean="0"/>
              <a:t>and </a:t>
            </a:r>
            <a:r>
              <a:rPr lang="en-US" dirty="0"/>
              <a:t>happy to work with </a:t>
            </a:r>
            <a:r>
              <a:rPr lang="en-US" dirty="0" smtClean="0"/>
              <a:t>partners</a:t>
            </a:r>
            <a:endParaRPr lang="en-US" dirty="0"/>
          </a:p>
        </p:txBody>
      </p:sp>
    </p:spTree>
    <p:extLst>
      <p:ext uri="{BB962C8B-B14F-4D97-AF65-F5344CB8AC3E}">
        <p14:creationId xmlns:p14="http://schemas.microsoft.com/office/powerpoint/2010/main" val="1242707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UT</a:t>
            </a:r>
            <a:r>
              <a:rPr lang="en-US" baseline="0" dirty="0" smtClean="0"/>
              <a:t> Southwestern example: https://sfdora.org/2018/05/15/how-to-strengthen-hiring-practices-at-academic-institutions-an-interview-with-dr-sandra-schmid/</a:t>
            </a:r>
          </a:p>
          <a:p>
            <a:pPr marL="0" marR="0" indent="0" algn="l" defTabSz="457200" rtl="0" eaLnBrk="1" fontAlgn="auto" latinLnBrk="0" hangingPunct="1">
              <a:lnSpc>
                <a:spcPct val="117999"/>
              </a:lnSpc>
              <a:spcBef>
                <a:spcPts val="0"/>
              </a:spcBef>
              <a:spcAft>
                <a:spcPts val="0"/>
              </a:spcAft>
              <a:buClrTx/>
              <a:buSzTx/>
              <a:buFontTx/>
              <a:buNone/>
              <a:tabLst/>
              <a:defRPr/>
            </a:pPr>
            <a:r>
              <a:rPr kumimoji="0" lang="en-US" sz="2400" b="0" i="0" u="none" strike="noStrike" cap="none" spc="0" normalizeH="0" baseline="0" dirty="0" err="1" smtClean="0">
                <a:ln>
                  <a:noFill/>
                </a:ln>
                <a:solidFill>
                  <a:srgbClr val="FFFFFF"/>
                </a:solidFill>
                <a:effectLst/>
                <a:uFillTx/>
                <a:latin typeface="Helvetica Neue"/>
                <a:ea typeface="Helvetica Neue"/>
                <a:cs typeface="Helvetica Neue"/>
                <a:sym typeface="Helvetica Neue"/>
              </a:rPr>
              <a:t>Charité</a:t>
            </a:r>
            <a:r>
              <a:rPr kumimoji="0" lang="en-US" sz="2400" b="0" i="0" u="none" strike="noStrike" cap="none" spc="0" normalizeH="0" baseline="0" dirty="0" smtClean="0">
                <a:ln>
                  <a:noFill/>
                </a:ln>
                <a:solidFill>
                  <a:srgbClr val="FFFFFF"/>
                </a:solidFill>
                <a:effectLst/>
                <a:uFillTx/>
                <a:latin typeface="Helvetica Neue"/>
                <a:ea typeface="Helvetica Neue"/>
                <a:cs typeface="Helvetica Neue"/>
                <a:sym typeface="Helvetica Neue"/>
              </a:rPr>
              <a:t> University Hospital: https://sfdora.org/2018/07/06/simple-questions-big-insights-charite-uses-bio-sketch-questions-to-recruit-faculty/</a:t>
            </a:r>
            <a:endParaRPr kumimoji="0" lang="en-US" sz="2400" b="0" i="0" u="none" strike="noStrike" cap="none" spc="0" normalizeH="0" dirty="0" smtClean="0">
              <a:ln>
                <a:noFill/>
              </a:ln>
              <a:solidFill>
                <a:srgbClr val="FFFFFF"/>
              </a:solidFill>
              <a:effectLst/>
              <a:uFillTx/>
              <a:latin typeface="Helvetica Neue"/>
              <a:ea typeface="Helvetica Neue"/>
              <a:cs typeface="Helvetica Neue"/>
              <a:sym typeface="Helvetica Neue"/>
            </a:endParaRPr>
          </a:p>
          <a:p>
            <a:endParaRPr lang="en-US" dirty="0"/>
          </a:p>
        </p:txBody>
      </p:sp>
    </p:spTree>
    <p:extLst>
      <p:ext uri="{BB962C8B-B14F-4D97-AF65-F5344CB8AC3E}">
        <p14:creationId xmlns:p14="http://schemas.microsoft.com/office/powerpoint/2010/main" val="1669884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Wellcome</a:t>
            </a:r>
            <a:r>
              <a:rPr lang="en-US" dirty="0" smtClean="0"/>
              <a:t> example: https://wellcome.ac.uk/news/how-we-judge-research-outputs-when-making-funding-decisions</a:t>
            </a:r>
          </a:p>
          <a:p>
            <a:r>
              <a:rPr lang="en-US" dirty="0" smtClean="0"/>
              <a:t>Cancer Research</a:t>
            </a:r>
            <a:r>
              <a:rPr lang="en-US" baseline="0" dirty="0" smtClean="0"/>
              <a:t> UK example: https://www.cancerresearchuk.org/funding-for-researchers/research-features/2018-02-20-improving-research-evaluation-dora</a:t>
            </a:r>
          </a:p>
          <a:p>
            <a:endParaRPr lang="en-US" dirty="0"/>
          </a:p>
        </p:txBody>
      </p:sp>
    </p:spTree>
    <p:extLst>
      <p:ext uri="{BB962C8B-B14F-4D97-AF65-F5344CB8AC3E}">
        <p14:creationId xmlns:p14="http://schemas.microsoft.com/office/powerpoint/2010/main" val="825195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PLOS</a:t>
            </a:r>
            <a:r>
              <a:rPr lang="en-US" baseline="0" dirty="0" smtClean="0"/>
              <a:t> example: https://www.plos.org/dora</a:t>
            </a:r>
          </a:p>
          <a:p>
            <a:r>
              <a:rPr lang="en-US" baseline="0" dirty="0" smtClean="0"/>
              <a:t>Company of Biologists example: http://dev.biologists.org/content/about</a:t>
            </a:r>
          </a:p>
          <a:p>
            <a:pPr marL="0" marR="0" indent="0" defTabSz="457200" eaLnBrk="1" fontAlgn="auto" latinLnBrk="0" hangingPunct="1">
              <a:lnSpc>
                <a:spcPct val="117999"/>
              </a:lnSpc>
              <a:spcBef>
                <a:spcPts val="0"/>
              </a:spcBef>
              <a:spcAft>
                <a:spcPts val="0"/>
              </a:spcAft>
              <a:buClrTx/>
              <a:buSzTx/>
              <a:buFontTx/>
              <a:buNone/>
              <a:tabLst/>
              <a:defRPr/>
            </a:pPr>
            <a:r>
              <a:rPr lang="en-US" baseline="0" dirty="0" smtClean="0"/>
              <a:t>EMBO </a:t>
            </a:r>
            <a:r>
              <a:rPr lang="en-US" baseline="0" dirty="0" smtClean="0"/>
              <a:t>examples: </a:t>
            </a:r>
            <a:r>
              <a:rPr lang="en-US" dirty="0" smtClean="0"/>
              <a:t>http://emboj.embopress.org/about#bibliometrics; </a:t>
            </a:r>
            <a:r>
              <a:rPr lang="en-US" sz="2200" u="sng" dirty="0" smtClean="0">
                <a:effectLst/>
                <a:latin typeface="Helvetica Neue"/>
                <a:ea typeface="Helvetica Neue"/>
                <a:cs typeface="Helvetica Neue"/>
                <a:sym typeface="Helvetica Neue"/>
                <a:hlinkClick r:id="rId3"/>
              </a:rPr>
              <a:t>http://emboj.embopress.org/content/34/12/1601</a:t>
            </a:r>
            <a:endParaRPr lang="en-US" sz="2200" dirty="0" smtClean="0">
              <a:effectLst/>
              <a:latin typeface="Helvetica Neue"/>
              <a:ea typeface="Helvetica Neue"/>
              <a:cs typeface="Helvetica Neue"/>
              <a:sym typeface="Helvetica Neue"/>
            </a:endParaRPr>
          </a:p>
          <a:p>
            <a:endParaRPr lang="en-US" dirty="0"/>
          </a:p>
        </p:txBody>
      </p:sp>
    </p:spTree>
    <p:extLst>
      <p:ext uri="{BB962C8B-B14F-4D97-AF65-F5344CB8AC3E}">
        <p14:creationId xmlns:p14="http://schemas.microsoft.com/office/powerpoint/2010/main" val="3658054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2298700"/>
            <a:ext cx="20828000" cy="4648200"/>
          </a:xfrm>
          <a:prstGeom prst="rect">
            <a:avLst/>
          </a:prstGeom>
        </p:spPr>
        <p:txBody>
          <a:bodyPr anchor="b"/>
          <a:lstStyle/>
          <a:p>
            <a:r>
              <a:t>Title Text</a:t>
            </a:r>
          </a:p>
        </p:txBody>
      </p:sp>
      <p:sp>
        <p:nvSpPr>
          <p:cNvPr id="12"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ClrTx/>
              <a:buSzTx/>
              <a:buNone/>
              <a:defRPr sz="5400"/>
            </a:lvl1pPr>
            <a:lvl2pPr marL="0" indent="0" algn="ctr">
              <a:spcBef>
                <a:spcPts val="0"/>
              </a:spcBef>
              <a:buClrTx/>
              <a:buSzTx/>
              <a:buNone/>
              <a:defRPr sz="5400"/>
            </a:lvl2pPr>
            <a:lvl3pPr marL="0" indent="0" algn="ctr">
              <a:spcBef>
                <a:spcPts val="0"/>
              </a:spcBef>
              <a:buClrTx/>
              <a:buSzTx/>
              <a:buNone/>
              <a:defRPr sz="5400"/>
            </a:lvl3pPr>
            <a:lvl4pPr marL="0" indent="0" algn="ctr">
              <a:spcBef>
                <a:spcPts val="0"/>
              </a:spcBef>
              <a:buClrTx/>
              <a:buSzTx/>
              <a:buNone/>
              <a:defRPr sz="5400"/>
            </a:lvl4pPr>
            <a:lvl5pPr marL="0" indent="0" algn="ctr">
              <a:spcBef>
                <a:spcPts val="0"/>
              </a:spcBef>
              <a:buClrTx/>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2387600" y="8953500"/>
            <a:ext cx="19621500" cy="585521"/>
          </a:xfrm>
          <a:prstGeom prst="rect">
            <a:avLst/>
          </a:prstGeom>
        </p:spPr>
        <p:txBody>
          <a:bodyPr anchor="t">
            <a:spAutoFit/>
          </a:bodyPr>
          <a:lstStyle>
            <a:lvl1pPr marL="0" indent="0" algn="ctr">
              <a:spcBef>
                <a:spcPts val="0"/>
              </a:spcBef>
              <a:buClrTx/>
              <a:buSzTx/>
              <a:buNone/>
              <a:defRPr sz="3200" i="1"/>
            </a:lvl1pPr>
          </a:lstStyle>
          <a:p>
            <a:r>
              <a:t>–Johnny Appleseed</a:t>
            </a:r>
          </a:p>
        </p:txBody>
      </p:sp>
      <p:sp>
        <p:nvSpPr>
          <p:cNvPr id="94" name="“Type a quote here.”"/>
          <p:cNvSpPr txBox="1">
            <a:spLocks noGrp="1"/>
          </p:cNvSpPr>
          <p:nvPr>
            <p:ph type="body" sz="quarter" idx="14"/>
          </p:nvPr>
        </p:nvSpPr>
        <p:spPr>
          <a:xfrm>
            <a:off x="2387600" y="6076950"/>
            <a:ext cx="19621500" cy="825500"/>
          </a:xfrm>
          <a:prstGeom prst="rect">
            <a:avLst/>
          </a:prstGeom>
        </p:spPr>
        <p:txBody>
          <a:bodyPr>
            <a:spAutoFit/>
          </a:bodyPr>
          <a:lstStyle>
            <a:lvl1pPr marL="0" indent="0" algn="ctr">
              <a:spcBef>
                <a:spcPts val="0"/>
              </a:spcBef>
              <a:buClrTx/>
              <a:buSzTx/>
              <a:buNone/>
              <a:defRPr>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24384000" cy="13716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3125968" y="673100"/>
            <a:ext cx="18135601" cy="87376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635000" y="9512300"/>
            <a:ext cx="23114000" cy="2006600"/>
          </a:xfrm>
          <a:prstGeom prst="rect">
            <a:avLst/>
          </a:prstGeom>
        </p:spPr>
        <p:txBody>
          <a:bodyPr/>
          <a:lstStyle/>
          <a:p>
            <a:r>
              <a:t>Title Text</a:t>
            </a:r>
          </a:p>
        </p:txBody>
      </p:sp>
      <p:sp>
        <p:nvSpPr>
          <p:cNvPr id="22" name="Body Level One…"/>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ClrTx/>
              <a:buSzTx/>
              <a:buNone/>
              <a:defRPr sz="5400"/>
            </a:lvl1pPr>
            <a:lvl2pPr marL="0" indent="0" algn="ctr">
              <a:spcBef>
                <a:spcPts val="0"/>
              </a:spcBef>
              <a:buClrTx/>
              <a:buSzTx/>
              <a:buNone/>
              <a:defRPr sz="5400"/>
            </a:lvl2pPr>
            <a:lvl3pPr marL="0" indent="0" algn="ctr">
              <a:spcBef>
                <a:spcPts val="0"/>
              </a:spcBef>
              <a:buClrTx/>
              <a:buSzTx/>
              <a:buNone/>
              <a:defRPr sz="5400"/>
            </a:lvl3pPr>
            <a:lvl4pPr marL="0" indent="0" algn="ctr">
              <a:spcBef>
                <a:spcPts val="0"/>
              </a:spcBef>
              <a:buClrTx/>
              <a:buSzTx/>
              <a:buNone/>
              <a:defRPr sz="5400"/>
            </a:lvl4pPr>
            <a:lvl5pPr marL="0" indent="0" algn="ctr">
              <a:spcBef>
                <a:spcPts val="0"/>
              </a:spcBef>
              <a:buClrTx/>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4533900"/>
            <a:ext cx="20828000" cy="46482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13169900" y="952500"/>
            <a:ext cx="9525000" cy="114681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651000" y="952500"/>
            <a:ext cx="10223500" cy="5549900"/>
          </a:xfrm>
          <a:prstGeom prst="rect">
            <a:avLst/>
          </a:prstGeom>
        </p:spPr>
        <p:txBody>
          <a:bodyPr anchor="b"/>
          <a:lstStyle>
            <a:lvl1pPr>
              <a:defRPr sz="8400"/>
            </a:lvl1pPr>
          </a:lstStyle>
          <a:p>
            <a:r>
              <a:t>Title Text</a:t>
            </a: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ClrTx/>
              <a:buSzTx/>
              <a:buNone/>
              <a:defRPr sz="5400"/>
            </a:lvl1pPr>
            <a:lvl2pPr marL="0" indent="0" algn="ctr">
              <a:spcBef>
                <a:spcPts val="0"/>
              </a:spcBef>
              <a:buClrTx/>
              <a:buSzTx/>
              <a:buNone/>
              <a:defRPr sz="5400"/>
            </a:lvl2pPr>
            <a:lvl3pPr marL="0" indent="0" algn="ctr">
              <a:spcBef>
                <a:spcPts val="0"/>
              </a:spcBef>
              <a:buClrTx/>
              <a:buSzTx/>
              <a:buNone/>
              <a:defRPr sz="5400"/>
            </a:lvl3pPr>
            <a:lvl4pPr marL="0" indent="0" algn="ctr">
              <a:spcBef>
                <a:spcPts val="0"/>
              </a:spcBef>
              <a:buClrTx/>
              <a:buSzTx/>
              <a:buNone/>
              <a:defRPr sz="5400"/>
            </a:lvl4pPr>
            <a:lvl5pPr marL="0" indent="0" algn="ctr">
              <a:spcBef>
                <a:spcPts val="0"/>
              </a:spcBef>
              <a:buClrTx/>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xfrm>
            <a:off x="0" y="0"/>
            <a:ext cx="24384000" cy="1935126"/>
          </a:xfrm>
          <a:prstGeom prst="rect">
            <a:avLst/>
          </a:prstGeom>
        </p:spPr>
        <p:txBody>
          <a:bodyPr>
            <a:normAutofit/>
          </a:bodyPr>
          <a:lstStyle>
            <a:lvl1pPr>
              <a:defRPr sz="9600" baseline="0">
                <a:latin typeface="Calibri"/>
                <a:ea typeface="Calibri"/>
                <a:cs typeface="Calibri"/>
                <a:sym typeface="Calibri"/>
              </a:defRPr>
            </a:lvl1pPr>
          </a:lstStyle>
          <a:p>
            <a:r>
              <a:rPr dirty="0"/>
              <a:t>Title Text</a:t>
            </a:r>
          </a:p>
        </p:txBody>
      </p:sp>
      <p:sp>
        <p:nvSpPr>
          <p:cNvPr id="57" name="Body Level One…"/>
          <p:cNvSpPr txBox="1">
            <a:spLocks noGrp="1"/>
          </p:cNvSpPr>
          <p:nvPr>
            <p:ph type="body" idx="1"/>
          </p:nvPr>
        </p:nvSpPr>
        <p:spPr>
          <a:prstGeom prst="rect">
            <a:avLst/>
          </a:prstGeom>
        </p:spPr>
        <p:txBody>
          <a:bodyPr/>
          <a:lstStyle>
            <a:lvl1pPr>
              <a:buClrTx/>
              <a:defRPr>
                <a:latin typeface="Calibri"/>
                <a:ea typeface="Calibri"/>
                <a:cs typeface="Calibri"/>
                <a:sym typeface="Calibri"/>
              </a:defRPr>
            </a:lvl1pPr>
            <a:lvl2pPr>
              <a:buClrTx/>
              <a:defRPr>
                <a:latin typeface="Calibri"/>
                <a:ea typeface="Calibri"/>
                <a:cs typeface="Calibri"/>
                <a:sym typeface="Calibri"/>
              </a:defRPr>
            </a:lvl2pPr>
            <a:lvl3pPr>
              <a:buClrTx/>
              <a:defRPr>
                <a:latin typeface="Calibri"/>
                <a:ea typeface="Calibri"/>
                <a:cs typeface="Calibri"/>
                <a:sym typeface="Calibri"/>
              </a:defRPr>
            </a:lvl3pPr>
            <a:lvl4pPr>
              <a:buClrTx/>
              <a:defRPr>
                <a:latin typeface="Calibri"/>
                <a:ea typeface="Calibri"/>
                <a:cs typeface="Calibri"/>
                <a:sym typeface="Calibri"/>
              </a:defRPr>
            </a:lvl4pPr>
            <a:lvl5pPr>
              <a:buClrTx/>
              <a:defRPr>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13169900" y="3149600"/>
            <a:ext cx="9525000" cy="92964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buClrTx/>
              <a:defRPr sz="3800"/>
            </a:lvl1pPr>
            <a:lvl2pPr marL="1117600" indent="-558800">
              <a:spcBef>
                <a:spcPts val="4500"/>
              </a:spcBef>
              <a:buClrTx/>
              <a:defRPr sz="3800"/>
            </a:lvl2pPr>
            <a:lvl3pPr marL="1676400" indent="-558800">
              <a:spcBef>
                <a:spcPts val="4500"/>
              </a:spcBef>
              <a:buClrTx/>
              <a:defRPr sz="3800"/>
            </a:lvl3pPr>
            <a:lvl4pPr marL="2235200" indent="-558800">
              <a:spcBef>
                <a:spcPts val="4500"/>
              </a:spcBef>
              <a:buClrTx/>
              <a:defRPr sz="3800"/>
            </a:lvl4pPr>
            <a:lvl5pPr marL="2794000" indent="-558800">
              <a:spcBef>
                <a:spcPts val="4500"/>
              </a:spcBef>
              <a:buClrTx/>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689100" y="1778000"/>
            <a:ext cx="21005800" cy="10160000"/>
          </a:xfrm>
          <a:prstGeom prst="rect">
            <a:avLst/>
          </a:prstGeom>
        </p:spPr>
        <p:txBody>
          <a:bodyPr/>
          <a:lstStyle>
            <a:lvl1pPr>
              <a:buClrTx/>
            </a:lvl1pPr>
            <a:lvl2pPr>
              <a:buClrTx/>
            </a:lvl2pPr>
            <a:lvl3pPr>
              <a:buClrTx/>
            </a:lvl3pPr>
            <a:lvl4pPr>
              <a:buClrTx/>
            </a:lvl4pPr>
            <a:lvl5pPr>
              <a:buClrTx/>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15760700" y="6870700"/>
            <a:ext cx="7404100" cy="55499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15760700" y="952500"/>
            <a:ext cx="7404100" cy="5549900"/>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1206500" y="952500"/>
            <a:ext cx="14173200" cy="114681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9pPr>
    </p:titleStyle>
    <p:bodyStyle>
      <a:lvl1pPr marL="63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1pPr>
      <a:lvl2pPr marL="127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jpeg"/><Relationship Id="rId3" Type="http://schemas.openxmlformats.org/officeDocument/2006/relationships/image" Target="../media/image4.png"/><Relationship Id="rId21" Type="http://schemas.openxmlformats.org/officeDocument/2006/relationships/image" Target="../media/image36.jpe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jpeg"/><Relationship Id="rId2" Type="http://schemas.openxmlformats.org/officeDocument/2006/relationships/notesSlide" Target="../notesSlides/notesSlide12.xml"/><Relationship Id="rId16" Type="http://schemas.openxmlformats.org/officeDocument/2006/relationships/image" Target="../media/image31.png"/><Relationship Id="rId20" Type="http://schemas.openxmlformats.org/officeDocument/2006/relationships/image" Target="../media/image35.jpeg"/><Relationship Id="rId1" Type="http://schemas.openxmlformats.org/officeDocument/2006/relationships/slideLayout" Target="../slideLayouts/slideLayout6.xml"/><Relationship Id="rId6" Type="http://schemas.openxmlformats.org/officeDocument/2006/relationships/image" Target="../media/image21.png"/><Relationship Id="rId11" Type="http://schemas.openxmlformats.org/officeDocument/2006/relationships/image" Target="../media/image26.png"/><Relationship Id="rId24" Type="http://schemas.openxmlformats.org/officeDocument/2006/relationships/image" Target="../media/image39.jpeg"/><Relationship Id="rId5" Type="http://schemas.openxmlformats.org/officeDocument/2006/relationships/image" Target="../media/image20.png"/><Relationship Id="rId15" Type="http://schemas.openxmlformats.org/officeDocument/2006/relationships/image" Target="../media/image30.jpeg"/><Relationship Id="rId23" Type="http://schemas.openxmlformats.org/officeDocument/2006/relationships/image" Target="../media/image38.jpeg"/><Relationship Id="rId10" Type="http://schemas.openxmlformats.org/officeDocument/2006/relationships/image" Target="../media/image25.png"/><Relationship Id="rId19" Type="http://schemas.openxmlformats.org/officeDocument/2006/relationships/image" Target="../media/image34.jpeg"/><Relationship Id="rId4" Type="http://schemas.openxmlformats.org/officeDocument/2006/relationships/image" Target="../media/image19.gif"/><Relationship Id="rId9" Type="http://schemas.openxmlformats.org/officeDocument/2006/relationships/image" Target="../media/image24.png"/><Relationship Id="rId14" Type="http://schemas.openxmlformats.org/officeDocument/2006/relationships/image" Target="../media/image29.jpeg"/><Relationship Id="rId22" Type="http://schemas.openxmlformats.org/officeDocument/2006/relationships/image" Target="../media/image37.jpeg"/></Relationships>
</file>

<file path=ppt/slides/_rels/slide18.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50.jpeg"/><Relationship Id="rId18" Type="http://schemas.openxmlformats.org/officeDocument/2006/relationships/image" Target="../media/image55.jpeg"/><Relationship Id="rId3" Type="http://schemas.openxmlformats.org/officeDocument/2006/relationships/image" Target="../media/image40.jpeg"/><Relationship Id="rId7" Type="http://schemas.openxmlformats.org/officeDocument/2006/relationships/image" Target="../media/image44.jpeg"/><Relationship Id="rId12" Type="http://schemas.openxmlformats.org/officeDocument/2006/relationships/image" Target="../media/image49.jpeg"/><Relationship Id="rId17" Type="http://schemas.openxmlformats.org/officeDocument/2006/relationships/image" Target="../media/image54.jpeg"/><Relationship Id="rId2" Type="http://schemas.openxmlformats.org/officeDocument/2006/relationships/image" Target="../media/image4.png"/><Relationship Id="rId16" Type="http://schemas.openxmlformats.org/officeDocument/2006/relationships/image" Target="../media/image53.jpeg"/><Relationship Id="rId1" Type="http://schemas.openxmlformats.org/officeDocument/2006/relationships/slideLayout" Target="../slideLayouts/slideLayout6.xml"/><Relationship Id="rId6" Type="http://schemas.openxmlformats.org/officeDocument/2006/relationships/image" Target="../media/image43.png"/><Relationship Id="rId11" Type="http://schemas.openxmlformats.org/officeDocument/2006/relationships/image" Target="../media/image48.jpeg"/><Relationship Id="rId5" Type="http://schemas.openxmlformats.org/officeDocument/2006/relationships/image" Target="../media/image42.jpeg"/><Relationship Id="rId15" Type="http://schemas.openxmlformats.org/officeDocument/2006/relationships/image" Target="../media/image52.jpeg"/><Relationship Id="rId10" Type="http://schemas.openxmlformats.org/officeDocument/2006/relationships/image" Target="../media/image47.jpeg"/><Relationship Id="rId4" Type="http://schemas.openxmlformats.org/officeDocument/2006/relationships/image" Target="../media/image41.jpeg"/><Relationship Id="rId9" Type="http://schemas.openxmlformats.org/officeDocument/2006/relationships/image" Target="../media/image46.jpeg"/><Relationship Id="rId14" Type="http://schemas.openxmlformats.org/officeDocument/2006/relationships/image" Target="../media/image51.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D6B21C6A-3ECF-B54E-9752-91CE24409F94}"/>
              </a:ext>
            </a:extLst>
          </p:cNvPr>
          <p:cNvSpPr>
            <a:spLocks noGrp="1"/>
          </p:cNvSpPr>
          <p:nvPr>
            <p:ph type="body" sz="quarter" idx="1"/>
          </p:nvPr>
        </p:nvSpPr>
        <p:spPr>
          <a:xfrm>
            <a:off x="868516" y="1409429"/>
            <a:ext cx="23114000" cy="4284626"/>
          </a:xfrm>
        </p:spPr>
        <p:txBody>
          <a:bodyPr>
            <a:normAutofit/>
          </a:bodyPr>
          <a:lstStyle/>
          <a:p>
            <a:pPr algn="l"/>
            <a:r>
              <a:rPr lang="en-US" sz="4000" dirty="0" smtClean="0">
                <a:solidFill>
                  <a:schemeClr val="accent4">
                    <a:lumMod val="20000"/>
                    <a:lumOff val="80000"/>
                  </a:schemeClr>
                </a:solidFill>
                <a:latin typeface="Calibri" panose="020F0502020204030204" pitchFamily="34" charset="0"/>
                <a:cs typeface="Calibri" panose="020F0502020204030204" pitchFamily="34" charset="0"/>
              </a:rPr>
              <a:t>Notes and additional resources for users are included in the notes section.</a:t>
            </a:r>
          </a:p>
          <a:p>
            <a:pPr algn="l"/>
            <a:endParaRPr lang="en-US" sz="4000" dirty="0" smtClean="0">
              <a:solidFill>
                <a:schemeClr val="accent4">
                  <a:lumMod val="20000"/>
                  <a:lumOff val="80000"/>
                </a:schemeClr>
              </a:solidFill>
              <a:latin typeface="Calibri" panose="020F0502020204030204" pitchFamily="34" charset="0"/>
              <a:cs typeface="Calibri" panose="020F0502020204030204" pitchFamily="34" charset="0"/>
            </a:endParaRPr>
          </a:p>
          <a:p>
            <a:pPr algn="l"/>
            <a:r>
              <a:rPr lang="en-US" sz="4000" dirty="0" smtClean="0">
                <a:solidFill>
                  <a:schemeClr val="accent4">
                    <a:lumMod val="20000"/>
                    <a:lumOff val="80000"/>
                  </a:schemeClr>
                </a:solidFill>
                <a:latin typeface="Calibri" panose="020F0502020204030204" pitchFamily="34" charset="0"/>
                <a:cs typeface="Calibri" panose="020F0502020204030204" pitchFamily="34" charset="0"/>
              </a:rPr>
              <a:t>This content is available under a Creative Commons Attribution License.  Logos are trademarks or registered trademarks of their respective organizations and may not be reused or reproduced without permission.</a:t>
            </a:r>
            <a:endParaRPr lang="en-US" sz="4000" dirty="0">
              <a:solidFill>
                <a:schemeClr val="accent4">
                  <a:lumMod val="20000"/>
                  <a:lumOff val="80000"/>
                </a:schemeClr>
              </a:solidFill>
              <a:latin typeface="Calibri" panose="020F0502020204030204" pitchFamily="34" charset="0"/>
              <a:cs typeface="Calibri" panose="020F050202020403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516" y="4122971"/>
            <a:ext cx="2595716"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3554367"/>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itle 1"/>
          <p:cNvSpPr txBox="1">
            <a:spLocks noGrp="1"/>
          </p:cNvSpPr>
          <p:nvPr>
            <p:ph type="title"/>
          </p:nvPr>
        </p:nvSpPr>
        <p:spPr>
          <a:xfrm>
            <a:off x="0" y="421028"/>
            <a:ext cx="24384000" cy="1935126"/>
          </a:xfrm>
          <a:prstGeom prst="rect">
            <a:avLst/>
          </a:prstGeom>
        </p:spPr>
        <p:txBody>
          <a:bodyPr/>
          <a:lstStyle/>
          <a:p>
            <a:r>
              <a:rPr lang="en-US" dirty="0" smtClean="0"/>
              <a:t>Milestones for DORA and Other Initiatives</a:t>
            </a:r>
            <a:endParaRPr dirty="0"/>
          </a:p>
        </p:txBody>
      </p:sp>
      <p:cxnSp>
        <p:nvCxnSpPr>
          <p:cNvPr id="4" name="Straight Arrow Connector 3"/>
          <p:cNvCxnSpPr/>
          <p:nvPr/>
        </p:nvCxnSpPr>
        <p:spPr>
          <a:xfrm>
            <a:off x="1149531" y="5616013"/>
            <a:ext cx="21501463" cy="0"/>
          </a:xfrm>
          <a:prstGeom prst="straightConnector1">
            <a:avLst/>
          </a:prstGeom>
          <a:noFill/>
          <a:ln w="127000" cap="flat">
            <a:solidFill>
              <a:srgbClr val="FFFFFF"/>
            </a:solidFill>
            <a:prstDash val="solid"/>
            <a:miter lim="400000"/>
            <a:tailEnd type="arrow"/>
          </a:ln>
          <a:effectLst/>
          <a:sp3d/>
        </p:spPr>
        <p:style>
          <a:lnRef idx="0">
            <a:scrgbClr r="0" g="0" b="0"/>
          </a:lnRef>
          <a:fillRef idx="0">
            <a:scrgbClr r="0" g="0" b="0"/>
          </a:fillRef>
          <a:effectRef idx="0">
            <a:scrgbClr r="0" g="0" b="0"/>
          </a:effectRef>
          <a:fontRef idx="none"/>
        </p:style>
      </p:cxnSp>
      <p:sp>
        <p:nvSpPr>
          <p:cNvPr id="7" name="TextBox 6"/>
          <p:cNvSpPr txBox="1"/>
          <p:nvPr/>
        </p:nvSpPr>
        <p:spPr>
          <a:xfrm>
            <a:off x="1215221" y="4693044"/>
            <a:ext cx="1243931"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smtClean="0">
                <a:ln>
                  <a:noFill/>
                </a:ln>
                <a:solidFill>
                  <a:srgbClr val="FFFFFF"/>
                </a:solidFill>
                <a:effectLst/>
                <a:uFillTx/>
                <a:latin typeface="Calibri" pitchFamily="34" charset="0"/>
                <a:cs typeface="Calibri" pitchFamily="34" charset="0"/>
                <a:sym typeface="Helvetica Neue"/>
              </a:rPr>
              <a:t>2012</a:t>
            </a:r>
            <a:endParaRPr kumimoji="0" lang="en-US" sz="4400" b="1" i="0" u="none" strike="noStrike" cap="none" spc="0" normalizeH="0" baseline="0" dirty="0">
              <a:ln>
                <a:noFill/>
              </a:ln>
              <a:solidFill>
                <a:srgbClr val="FFFFFF"/>
              </a:solidFill>
              <a:effectLst/>
              <a:uFillTx/>
              <a:latin typeface="Calibri" pitchFamily="34" charset="0"/>
              <a:cs typeface="Calibri" pitchFamily="34" charset="0"/>
              <a:sym typeface="Helvetica Neue"/>
            </a:endParaRPr>
          </a:p>
        </p:txBody>
      </p:sp>
      <p:sp>
        <p:nvSpPr>
          <p:cNvPr id="8" name="Rectangle 7"/>
          <p:cNvSpPr/>
          <p:nvPr/>
        </p:nvSpPr>
        <p:spPr>
          <a:xfrm>
            <a:off x="1215221" y="5874940"/>
            <a:ext cx="2878985" cy="3170099"/>
          </a:xfrm>
          <a:prstGeom prst="rect">
            <a:avLst/>
          </a:prstGeom>
        </p:spPr>
        <p:txBody>
          <a:bodyPr wrap="square">
            <a:spAutoFit/>
          </a:bodyPr>
          <a:lstStyle/>
          <a:p>
            <a:pPr algn="l">
              <a:defRPr sz="1800">
                <a:solidFill>
                  <a:srgbClr val="000000"/>
                </a:solidFill>
              </a:defRPr>
            </a:pPr>
            <a:r>
              <a:rPr lang="en-US" sz="4000" b="0" dirty="0" smtClean="0">
                <a:solidFill>
                  <a:schemeClr val="tx1"/>
                </a:solidFill>
                <a:latin typeface="Calibri" panose="020F0502020204030204" pitchFamily="34" charset="0"/>
                <a:cs typeface="Calibri" panose="020F0502020204030204" pitchFamily="34" charset="0"/>
              </a:rPr>
              <a:t>Idea for DORA born from community discussions</a:t>
            </a:r>
            <a:endParaRPr lang="en-US" sz="4000" b="0" dirty="0">
              <a:solidFill>
                <a:schemeClr val="tx1"/>
              </a:solidFill>
              <a:latin typeface="Calibri" panose="020F0502020204030204" pitchFamily="34" charset="0"/>
              <a:cs typeface="Calibri" panose="020F0502020204030204" pitchFamily="34" charset="0"/>
            </a:endParaRPr>
          </a:p>
        </p:txBody>
      </p:sp>
      <p:sp>
        <p:nvSpPr>
          <p:cNvPr id="10" name="TextBox 9"/>
          <p:cNvSpPr txBox="1"/>
          <p:nvPr/>
        </p:nvSpPr>
        <p:spPr>
          <a:xfrm>
            <a:off x="4913636" y="4693044"/>
            <a:ext cx="1243931"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smtClean="0">
                <a:ln>
                  <a:noFill/>
                </a:ln>
                <a:solidFill>
                  <a:srgbClr val="FFFFFF"/>
                </a:solidFill>
                <a:effectLst/>
                <a:uFillTx/>
                <a:latin typeface="Calibri" pitchFamily="34" charset="0"/>
                <a:cs typeface="Calibri" pitchFamily="34" charset="0"/>
                <a:sym typeface="Helvetica Neue"/>
              </a:rPr>
              <a:t>2013</a:t>
            </a:r>
            <a:endParaRPr kumimoji="0" lang="en-US" sz="4400" b="1" i="0" u="none" strike="noStrike" cap="none" spc="0" normalizeH="0" baseline="0" dirty="0">
              <a:ln>
                <a:noFill/>
              </a:ln>
              <a:solidFill>
                <a:srgbClr val="FFFFFF"/>
              </a:solidFill>
              <a:effectLst/>
              <a:uFillTx/>
              <a:latin typeface="Calibri" pitchFamily="34" charset="0"/>
              <a:cs typeface="Calibri" pitchFamily="34" charset="0"/>
              <a:sym typeface="Helvetica Neue"/>
            </a:endParaRPr>
          </a:p>
        </p:txBody>
      </p:sp>
      <p:sp>
        <p:nvSpPr>
          <p:cNvPr id="11" name="Rectangle 10"/>
          <p:cNvSpPr/>
          <p:nvPr/>
        </p:nvSpPr>
        <p:spPr>
          <a:xfrm>
            <a:off x="4913636" y="5874940"/>
            <a:ext cx="3554064" cy="2554545"/>
          </a:xfrm>
          <a:prstGeom prst="rect">
            <a:avLst/>
          </a:prstGeom>
        </p:spPr>
        <p:txBody>
          <a:bodyPr wrap="square">
            <a:spAutoFit/>
          </a:bodyPr>
          <a:lstStyle/>
          <a:p>
            <a:pPr algn="l">
              <a:defRPr sz="1800">
                <a:solidFill>
                  <a:srgbClr val="000000"/>
                </a:solidFill>
              </a:defRPr>
            </a:pPr>
            <a:r>
              <a:rPr lang="en-US" sz="4000" b="0" dirty="0" smtClean="0">
                <a:solidFill>
                  <a:schemeClr val="tx1"/>
                </a:solidFill>
                <a:latin typeface="Calibri" panose="020F0502020204030204" pitchFamily="34" charset="0"/>
                <a:cs typeface="Calibri" panose="020F0502020204030204" pitchFamily="34" charset="0"/>
              </a:rPr>
              <a:t>Declaration on Research Assessment published</a:t>
            </a:r>
            <a:endParaRPr lang="en-US" sz="4000" b="0" dirty="0">
              <a:solidFill>
                <a:schemeClr val="tx1"/>
              </a:solidFill>
              <a:latin typeface="Calibri" panose="020F0502020204030204" pitchFamily="34" charset="0"/>
              <a:cs typeface="Calibri" panose="020F0502020204030204" pitchFamily="34" charset="0"/>
            </a:endParaRPr>
          </a:p>
        </p:txBody>
      </p:sp>
      <p:sp>
        <p:nvSpPr>
          <p:cNvPr id="12" name="TextBox 11"/>
          <p:cNvSpPr txBox="1"/>
          <p:nvPr/>
        </p:nvSpPr>
        <p:spPr>
          <a:xfrm>
            <a:off x="10724690" y="4693044"/>
            <a:ext cx="1243930"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smtClean="0">
                <a:ln>
                  <a:noFill/>
                </a:ln>
                <a:solidFill>
                  <a:srgbClr val="FFFFFF"/>
                </a:solidFill>
                <a:effectLst/>
                <a:uFillTx/>
                <a:latin typeface="Calibri" pitchFamily="34" charset="0"/>
                <a:cs typeface="Calibri" pitchFamily="34" charset="0"/>
                <a:sym typeface="Helvetica Neue"/>
              </a:rPr>
              <a:t>2015</a:t>
            </a:r>
            <a:endParaRPr kumimoji="0" lang="en-US" sz="4400" b="1" i="0" u="none" strike="noStrike" cap="none" spc="0" normalizeH="0" baseline="0" dirty="0">
              <a:ln>
                <a:noFill/>
              </a:ln>
              <a:solidFill>
                <a:srgbClr val="FFFFFF"/>
              </a:solidFill>
              <a:effectLst/>
              <a:uFillTx/>
              <a:latin typeface="Calibri" pitchFamily="34" charset="0"/>
              <a:cs typeface="Calibri" pitchFamily="34" charset="0"/>
              <a:sym typeface="Helvetica Neue"/>
            </a:endParaRPr>
          </a:p>
        </p:txBody>
      </p:sp>
      <p:sp>
        <p:nvSpPr>
          <p:cNvPr id="13" name="Rectangle 12"/>
          <p:cNvSpPr/>
          <p:nvPr/>
        </p:nvSpPr>
        <p:spPr>
          <a:xfrm>
            <a:off x="10724690" y="5874940"/>
            <a:ext cx="3819877" cy="2554545"/>
          </a:xfrm>
          <a:prstGeom prst="rect">
            <a:avLst/>
          </a:prstGeom>
        </p:spPr>
        <p:txBody>
          <a:bodyPr wrap="square">
            <a:spAutoFit/>
          </a:bodyPr>
          <a:lstStyle/>
          <a:p>
            <a:pPr algn="l">
              <a:defRPr sz="1800">
                <a:solidFill>
                  <a:srgbClr val="000000"/>
                </a:solidFill>
              </a:defRPr>
            </a:pPr>
            <a:r>
              <a:rPr lang="en-US" sz="4000" b="0" dirty="0" smtClean="0">
                <a:solidFill>
                  <a:schemeClr val="tx1"/>
                </a:solidFill>
                <a:latin typeface="Calibri" panose="020F0502020204030204" pitchFamily="34" charset="0"/>
                <a:cs typeface="Calibri" panose="020F0502020204030204" pitchFamily="34" charset="0"/>
              </a:rPr>
              <a:t>Leiden Manifesto and the Metric Tide Report Published</a:t>
            </a:r>
            <a:endParaRPr lang="en-US" sz="4000" b="0" dirty="0">
              <a:solidFill>
                <a:schemeClr val="tx1"/>
              </a:solidFill>
              <a:latin typeface="Calibri" panose="020F0502020204030204" pitchFamily="34" charset="0"/>
              <a:cs typeface="Calibri" panose="020F0502020204030204" pitchFamily="34" charset="0"/>
            </a:endParaRPr>
          </a:p>
        </p:txBody>
      </p:sp>
      <p:sp>
        <p:nvSpPr>
          <p:cNvPr id="14" name="TextBox 13"/>
          <p:cNvSpPr txBox="1"/>
          <p:nvPr/>
        </p:nvSpPr>
        <p:spPr>
          <a:xfrm>
            <a:off x="19713637" y="4693044"/>
            <a:ext cx="1243930"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smtClean="0">
                <a:ln>
                  <a:noFill/>
                </a:ln>
                <a:solidFill>
                  <a:srgbClr val="FFFFFF"/>
                </a:solidFill>
                <a:effectLst/>
                <a:uFillTx/>
                <a:latin typeface="Calibri" pitchFamily="34" charset="0"/>
                <a:cs typeface="Calibri" pitchFamily="34" charset="0"/>
                <a:sym typeface="Helvetica Neue"/>
              </a:rPr>
              <a:t>2018</a:t>
            </a:r>
            <a:endParaRPr kumimoji="0" lang="en-US" sz="4400" b="1" i="0" u="none" strike="noStrike" cap="none" spc="0" normalizeH="0" baseline="0" dirty="0">
              <a:ln>
                <a:noFill/>
              </a:ln>
              <a:solidFill>
                <a:srgbClr val="FFFFFF"/>
              </a:solidFill>
              <a:effectLst/>
              <a:uFillTx/>
              <a:latin typeface="Calibri" pitchFamily="34" charset="0"/>
              <a:cs typeface="Calibri" pitchFamily="34" charset="0"/>
              <a:sym typeface="Helvetica Neue"/>
            </a:endParaRPr>
          </a:p>
        </p:txBody>
      </p:sp>
      <p:sp>
        <p:nvSpPr>
          <p:cNvPr id="15" name="Rectangle 14"/>
          <p:cNvSpPr/>
          <p:nvPr/>
        </p:nvSpPr>
        <p:spPr>
          <a:xfrm>
            <a:off x="19713637" y="5874940"/>
            <a:ext cx="3595244" cy="3170099"/>
          </a:xfrm>
          <a:prstGeom prst="rect">
            <a:avLst/>
          </a:prstGeom>
        </p:spPr>
        <p:txBody>
          <a:bodyPr wrap="square">
            <a:spAutoFit/>
          </a:bodyPr>
          <a:lstStyle/>
          <a:p>
            <a:pPr algn="l">
              <a:defRPr sz="1800">
                <a:solidFill>
                  <a:srgbClr val="000000"/>
                </a:solidFill>
              </a:defRPr>
            </a:pPr>
            <a:r>
              <a:rPr lang="en-US" sz="4000" b="0" dirty="0" smtClean="0">
                <a:solidFill>
                  <a:schemeClr val="tx1"/>
                </a:solidFill>
                <a:latin typeface="Calibri" panose="020F0502020204030204" pitchFamily="34" charset="0"/>
                <a:cs typeface="Calibri" panose="020F0502020204030204" pitchFamily="34" charset="0"/>
              </a:rPr>
              <a:t>DORA website, steering committee </a:t>
            </a:r>
          </a:p>
          <a:p>
            <a:pPr algn="l">
              <a:defRPr sz="1800">
                <a:solidFill>
                  <a:srgbClr val="000000"/>
                </a:solidFill>
              </a:defRPr>
            </a:pPr>
            <a:r>
              <a:rPr lang="en-US" sz="4000" b="0" dirty="0" smtClean="0">
                <a:solidFill>
                  <a:schemeClr val="tx1"/>
                </a:solidFill>
                <a:latin typeface="Calibri" panose="020F0502020204030204" pitchFamily="34" charset="0"/>
                <a:cs typeface="Calibri" panose="020F0502020204030204" pitchFamily="34" charset="0"/>
              </a:rPr>
              <a:t>and roadmap launched</a:t>
            </a:r>
            <a:endParaRPr lang="en-US" sz="4000" b="0" dirty="0">
              <a:solidFill>
                <a:schemeClr val="tx1"/>
              </a:solidFill>
              <a:latin typeface="Calibri" panose="020F0502020204030204" pitchFamily="34" charset="0"/>
              <a:cs typeface="Calibri" panose="020F0502020204030204" pitchFamily="34" charset="0"/>
            </a:endParaRPr>
          </a:p>
        </p:txBody>
      </p:sp>
      <p:sp>
        <p:nvSpPr>
          <p:cNvPr id="16" name="TextBox 15"/>
          <p:cNvSpPr txBox="1"/>
          <p:nvPr/>
        </p:nvSpPr>
        <p:spPr>
          <a:xfrm>
            <a:off x="15571841" y="4693044"/>
            <a:ext cx="1243930"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smtClean="0">
                <a:ln>
                  <a:noFill/>
                </a:ln>
                <a:solidFill>
                  <a:srgbClr val="FFFFFF"/>
                </a:solidFill>
                <a:effectLst/>
                <a:uFillTx/>
                <a:latin typeface="Calibri" pitchFamily="34" charset="0"/>
                <a:cs typeface="Calibri" pitchFamily="34" charset="0"/>
                <a:sym typeface="Helvetica Neue"/>
              </a:rPr>
              <a:t>2017</a:t>
            </a:r>
            <a:endParaRPr kumimoji="0" lang="en-US" sz="4400" b="1" i="0" u="none" strike="noStrike" cap="none" spc="0" normalizeH="0" baseline="0" dirty="0">
              <a:ln>
                <a:noFill/>
              </a:ln>
              <a:solidFill>
                <a:srgbClr val="FFFFFF"/>
              </a:solidFill>
              <a:effectLst/>
              <a:uFillTx/>
              <a:latin typeface="Calibri" pitchFamily="34" charset="0"/>
              <a:cs typeface="Calibri" pitchFamily="34" charset="0"/>
              <a:sym typeface="Helvetica Neue"/>
            </a:endParaRPr>
          </a:p>
        </p:txBody>
      </p:sp>
      <p:sp>
        <p:nvSpPr>
          <p:cNvPr id="17" name="Rectangle 16"/>
          <p:cNvSpPr/>
          <p:nvPr/>
        </p:nvSpPr>
        <p:spPr>
          <a:xfrm>
            <a:off x="15571841" y="5874940"/>
            <a:ext cx="4020392" cy="3785652"/>
          </a:xfrm>
          <a:prstGeom prst="rect">
            <a:avLst/>
          </a:prstGeom>
        </p:spPr>
        <p:txBody>
          <a:bodyPr wrap="square">
            <a:spAutoFit/>
          </a:bodyPr>
          <a:lstStyle/>
          <a:p>
            <a:pPr algn="l">
              <a:defRPr sz="1800">
                <a:solidFill>
                  <a:srgbClr val="000000"/>
                </a:solidFill>
              </a:defRPr>
            </a:pPr>
            <a:r>
              <a:rPr lang="en-US" sz="4000" b="0" dirty="0" smtClean="0">
                <a:solidFill>
                  <a:schemeClr val="tx1"/>
                </a:solidFill>
                <a:latin typeface="Calibri" panose="020F0502020204030204" pitchFamily="34" charset="0"/>
                <a:cs typeface="Calibri" panose="020F0502020204030204" pitchFamily="34" charset="0"/>
              </a:rPr>
              <a:t>EU publishes recommendations to recognizes open science in researcher evaluation</a:t>
            </a:r>
            <a:endParaRPr lang="en-US" sz="4000" b="0" dirty="0">
              <a:solidFill>
                <a:schemeClr val="tx1"/>
              </a:solidFill>
              <a:latin typeface="Calibri" panose="020F0502020204030204" pitchFamily="34" charset="0"/>
              <a:cs typeface="Calibri" panose="020F0502020204030204" pitchFamily="34" charset="0"/>
            </a:endParaRPr>
          </a:p>
        </p:txBody>
      </p:sp>
      <p:sp>
        <p:nvSpPr>
          <p:cNvPr id="22" name="TextBox 21"/>
          <p:cNvSpPr txBox="1"/>
          <p:nvPr/>
        </p:nvSpPr>
        <p:spPr>
          <a:xfrm>
            <a:off x="11178109" y="3560777"/>
            <a:ext cx="1444306" cy="9028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200" b="0" i="0" u="none" strike="noStrike" cap="none" spc="0" normalizeH="0" baseline="0" dirty="0" smtClean="0">
                <a:ln>
                  <a:noFill/>
                </a:ln>
                <a:solidFill>
                  <a:srgbClr val="FFFFFF"/>
                </a:solidFill>
                <a:effectLst/>
                <a:uFillTx/>
                <a:latin typeface="Calibri" pitchFamily="34" charset="0"/>
                <a:cs typeface="Calibri" pitchFamily="34" charset="0"/>
                <a:sym typeface="Helvetica Neue"/>
              </a:rPr>
              <a:t>Time</a:t>
            </a:r>
            <a:endParaRPr kumimoji="0" lang="en-US" sz="5200" b="0" i="0" u="none" strike="noStrike" cap="none" spc="0" normalizeH="0" baseline="0" dirty="0">
              <a:ln>
                <a:noFill/>
              </a:ln>
              <a:solidFill>
                <a:srgbClr val="FFFFFF"/>
              </a:solidFill>
              <a:effectLst/>
              <a:uFillTx/>
              <a:latin typeface="Calibri" pitchFamily="34" charset="0"/>
              <a:cs typeface="Calibri" pitchFamily="34" charset="0"/>
              <a:sym typeface="Helvetica Neue"/>
            </a:endParaRPr>
          </a:p>
        </p:txBody>
      </p:sp>
      <p:pic>
        <p:nvPicPr>
          <p:cNvPr id="18" name="Picture 2" descr="C:\Users\ahatch\Desktop\dora-logo 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68001" y="11453158"/>
            <a:ext cx="6089705" cy="2103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970422"/>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6509"/>
            <a:ext cx="24384000" cy="1935126"/>
          </a:xfrm>
        </p:spPr>
        <p:txBody>
          <a:bodyPr/>
          <a:lstStyle/>
          <a:p>
            <a:r>
              <a:rPr lang="en-US" dirty="0" smtClean="0"/>
              <a:t>Change is happening: Research Institutes</a:t>
            </a:r>
            <a:endParaRPr lang="en-US" dirty="0"/>
          </a:p>
        </p:txBody>
      </p:sp>
      <p:grpSp>
        <p:nvGrpSpPr>
          <p:cNvPr id="8" name="Group 7"/>
          <p:cNvGrpSpPr/>
          <p:nvPr/>
        </p:nvGrpSpPr>
        <p:grpSpPr>
          <a:xfrm>
            <a:off x="1261320" y="2562242"/>
            <a:ext cx="6629400" cy="7248531"/>
            <a:chOff x="12051240" y="2839852"/>
            <a:chExt cx="6629400" cy="7248531"/>
          </a:xfrm>
        </p:grpSpPr>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3709"/>
            <a:stretch/>
          </p:blipFill>
          <p:spPr bwMode="auto">
            <a:xfrm>
              <a:off x="12051240" y="2839852"/>
              <a:ext cx="6629400" cy="5869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2051240" y="9062461"/>
              <a:ext cx="5761193"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3000" b="0" i="0" u="none" strike="noStrike" cap="none" spc="0" normalizeH="0" baseline="0" dirty="0" smtClean="0">
                  <a:ln>
                    <a:noFill/>
                  </a:ln>
                  <a:solidFill>
                    <a:srgbClr val="FFFFFF"/>
                  </a:solidFill>
                  <a:effectLst/>
                  <a:uFillTx/>
                  <a:latin typeface="Helvetica Neue"/>
                  <a:ea typeface="Helvetica Neue"/>
                  <a:cs typeface="Helvetica Neue"/>
                  <a:sym typeface="Helvetica Neue"/>
                </a:rPr>
                <a:t>UT Southwestern</a:t>
              </a:r>
              <a:r>
                <a:rPr kumimoji="0" lang="en-US" sz="3000" b="0" i="0" u="none" strike="noStrike" cap="none" spc="0" normalizeH="0" dirty="0" smtClean="0">
                  <a:ln>
                    <a:noFill/>
                  </a:ln>
                  <a:solidFill>
                    <a:srgbClr val="FFFFFF"/>
                  </a:solidFill>
                  <a:effectLst/>
                  <a:uFillTx/>
                  <a:latin typeface="Helvetica Neue"/>
                  <a:ea typeface="Helvetica Neue"/>
                  <a:cs typeface="Helvetica Neue"/>
                  <a:sym typeface="Helvetica Neue"/>
                </a:rPr>
                <a:t> Medical Center</a:t>
              </a:r>
            </a:p>
            <a:p>
              <a:pPr marL="0" marR="0" indent="0" algn="l" defTabSz="825500" rtl="0" fontAlgn="auto" latinLnBrk="0" hangingPunct="0">
                <a:lnSpc>
                  <a:spcPct val="100000"/>
                </a:lnSpc>
                <a:spcBef>
                  <a:spcPts val="0"/>
                </a:spcBef>
                <a:spcAft>
                  <a:spcPts val="0"/>
                </a:spcAft>
                <a:buClrTx/>
                <a:buSzTx/>
                <a:buFontTx/>
                <a:buNone/>
                <a:tabLst/>
              </a:pPr>
              <a:r>
                <a:rPr lang="en-US" b="0" baseline="0" dirty="0" smtClean="0"/>
                <a:t>Dallas, </a:t>
              </a:r>
              <a:r>
                <a:rPr lang="en-US" b="0" dirty="0" smtClean="0"/>
                <a:t>Texas</a:t>
              </a:r>
              <a:endParaRPr lang="en-US" b="0" baseline="0" dirty="0" smtClean="0"/>
            </a:p>
          </p:txBody>
        </p:sp>
      </p:grpSp>
      <p:grpSp>
        <p:nvGrpSpPr>
          <p:cNvPr id="7" name="Group 6"/>
          <p:cNvGrpSpPr/>
          <p:nvPr/>
        </p:nvGrpSpPr>
        <p:grpSpPr>
          <a:xfrm>
            <a:off x="9214319" y="2562242"/>
            <a:ext cx="7623085" cy="10661817"/>
            <a:chOff x="1416981" y="2839852"/>
            <a:chExt cx="7623085" cy="10661817"/>
          </a:xfrm>
        </p:grpSpPr>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6981" y="2839852"/>
              <a:ext cx="7623085" cy="9338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416981" y="12475747"/>
              <a:ext cx="4627870"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3000" b="0" i="0" u="none" strike="noStrike" cap="none" spc="0" normalizeH="0" baseline="0" dirty="0" err="1" smtClean="0">
                  <a:ln>
                    <a:noFill/>
                  </a:ln>
                  <a:solidFill>
                    <a:srgbClr val="FFFFFF"/>
                  </a:solidFill>
                  <a:effectLst/>
                  <a:uFillTx/>
                  <a:latin typeface="Helvetica Neue"/>
                  <a:ea typeface="Helvetica Neue"/>
                  <a:cs typeface="Helvetica Neue"/>
                  <a:sym typeface="Helvetica Neue"/>
                </a:rPr>
                <a:t>Charité</a:t>
              </a:r>
              <a:r>
                <a:rPr kumimoji="0" lang="en-US" sz="3000" b="0" i="0" u="none" strike="noStrike" cap="none" spc="0" normalizeH="0" baseline="0" dirty="0" smtClean="0">
                  <a:ln>
                    <a:noFill/>
                  </a:ln>
                  <a:solidFill>
                    <a:srgbClr val="FFFFFF"/>
                  </a:solidFill>
                  <a:effectLst/>
                  <a:uFillTx/>
                  <a:latin typeface="Helvetica Neue"/>
                  <a:ea typeface="Helvetica Neue"/>
                  <a:cs typeface="Helvetica Neue"/>
                  <a:sym typeface="Helvetica Neue"/>
                </a:rPr>
                <a:t> University Hospital</a:t>
              </a:r>
              <a:endParaRPr kumimoji="0" lang="en-US" sz="3000" b="0" i="0" u="none" strike="noStrike" cap="none" spc="0" normalizeH="0" dirty="0" smtClean="0">
                <a:ln>
                  <a:noFill/>
                </a:ln>
                <a:solidFill>
                  <a:srgbClr val="FFFFFF"/>
                </a:solidFill>
                <a:effectLst/>
                <a:uFillTx/>
                <a:latin typeface="Helvetica Neue"/>
                <a:ea typeface="Helvetica Neue"/>
                <a:cs typeface="Helvetica Neue"/>
                <a:sym typeface="Helvetica Neue"/>
              </a:endParaRPr>
            </a:p>
            <a:p>
              <a:pPr marL="0" marR="0" indent="0" algn="l" defTabSz="825500" rtl="0" fontAlgn="auto" latinLnBrk="0" hangingPunct="0">
                <a:lnSpc>
                  <a:spcPct val="100000"/>
                </a:lnSpc>
                <a:spcBef>
                  <a:spcPts val="0"/>
                </a:spcBef>
                <a:spcAft>
                  <a:spcPts val="0"/>
                </a:spcAft>
                <a:buClrTx/>
                <a:buSzTx/>
                <a:buFontTx/>
                <a:buNone/>
                <a:tabLst/>
              </a:pPr>
              <a:r>
                <a:rPr lang="en-US" b="0" baseline="0" dirty="0" smtClean="0"/>
                <a:t>Berlin, Germany</a:t>
              </a:r>
            </a:p>
          </p:txBody>
        </p:sp>
      </p:grpSp>
      <p:sp>
        <p:nvSpPr>
          <p:cNvPr id="6" name="Rectangle 5"/>
          <p:cNvSpPr/>
          <p:nvPr/>
        </p:nvSpPr>
        <p:spPr>
          <a:xfrm>
            <a:off x="1261321" y="10397850"/>
            <a:ext cx="6851902" cy="2400657"/>
          </a:xfrm>
          <a:prstGeom prst="rect">
            <a:avLst/>
          </a:prstGeom>
        </p:spPr>
        <p:txBody>
          <a:bodyPr wrap="square">
            <a:spAutoFit/>
          </a:bodyPr>
          <a:lstStyle/>
          <a:p>
            <a:pPr algn="l"/>
            <a:r>
              <a:rPr lang="en-US" b="0" dirty="0" smtClean="0"/>
              <a:t>Candidates receive questions before Skype interviews, so they have time to reflect. The goal is to identify thoughtful individuals, in addition to candidates who process information quickly.</a:t>
            </a:r>
            <a:endParaRPr lang="en-US" b="0" dirty="0"/>
          </a:p>
        </p:txBody>
      </p:sp>
      <p:sp>
        <p:nvSpPr>
          <p:cNvPr id="19" name="Rectangle 18"/>
          <p:cNvSpPr/>
          <p:nvPr/>
        </p:nvSpPr>
        <p:spPr>
          <a:xfrm>
            <a:off x="17207345" y="2562242"/>
            <a:ext cx="6284422" cy="5170646"/>
          </a:xfrm>
          <a:prstGeom prst="rect">
            <a:avLst/>
          </a:prstGeom>
        </p:spPr>
        <p:txBody>
          <a:bodyPr wrap="square">
            <a:spAutoFit/>
          </a:bodyPr>
          <a:lstStyle/>
          <a:p>
            <a:pPr algn="l"/>
            <a:r>
              <a:rPr lang="en-US" b="0" dirty="0" smtClean="0"/>
              <a:t>Application includes:</a:t>
            </a:r>
          </a:p>
          <a:p>
            <a:pPr marL="457200" indent="-457200" algn="l">
              <a:buFont typeface="Arial" pitchFamily="34" charset="0"/>
              <a:buChar char="•"/>
            </a:pPr>
            <a:r>
              <a:rPr lang="en-US" b="0" dirty="0" smtClean="0"/>
              <a:t>Contribution to research field</a:t>
            </a:r>
          </a:p>
          <a:p>
            <a:pPr marL="457200" indent="-457200" algn="l">
              <a:buFont typeface="Arial" pitchFamily="34" charset="0"/>
              <a:buChar char="•"/>
            </a:pPr>
            <a:r>
              <a:rPr lang="en-US" b="0" dirty="0" smtClean="0"/>
              <a:t>Open Science</a:t>
            </a:r>
          </a:p>
          <a:p>
            <a:pPr marL="457200" indent="-457200" algn="l">
              <a:buFont typeface="Arial" pitchFamily="34" charset="0"/>
              <a:buChar char="•"/>
            </a:pPr>
            <a:r>
              <a:rPr lang="en-US" b="0" dirty="0" smtClean="0"/>
              <a:t>Team Science</a:t>
            </a:r>
          </a:p>
          <a:p>
            <a:pPr marL="457200" indent="-457200" algn="l">
              <a:buFont typeface="Arial" pitchFamily="34" charset="0"/>
              <a:buChar char="•"/>
            </a:pPr>
            <a:r>
              <a:rPr lang="en-US" b="0" dirty="0" smtClean="0"/>
              <a:t>Interactions with stakeholders</a:t>
            </a:r>
          </a:p>
          <a:p>
            <a:pPr marL="457200" indent="-457200" algn="l">
              <a:buFont typeface="Arial" pitchFamily="34" charset="0"/>
              <a:buChar char="•"/>
            </a:pPr>
            <a:endParaRPr lang="en-US" b="0" dirty="0" smtClean="0"/>
          </a:p>
          <a:p>
            <a:pPr algn="l"/>
            <a:r>
              <a:rPr lang="en-US" b="0" dirty="0" smtClean="0"/>
              <a:t>Staff member sits on hiring deliberation meetings as a neutral party to promote balanced discussions</a:t>
            </a:r>
          </a:p>
          <a:p>
            <a:pPr marL="457200" indent="-457200" algn="l">
              <a:buFont typeface="Arial" pitchFamily="34" charset="0"/>
              <a:buChar char="•"/>
            </a:pPr>
            <a:endParaRPr lang="en-US" b="0" dirty="0"/>
          </a:p>
        </p:txBody>
      </p:sp>
      <p:pic>
        <p:nvPicPr>
          <p:cNvPr id="12" name="Picture 2" descr="C:\Users\ahatch\Desktop\dora-logo whi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168001" y="11453158"/>
            <a:ext cx="6089705" cy="2103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727158"/>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500"/>
            <a:ext cx="24384000" cy="1935126"/>
          </a:xfrm>
        </p:spPr>
        <p:txBody>
          <a:bodyPr/>
          <a:lstStyle/>
          <a:p>
            <a:r>
              <a:rPr lang="en-US" dirty="0"/>
              <a:t>Change is </a:t>
            </a:r>
            <a:r>
              <a:rPr lang="en-US" dirty="0" smtClean="0"/>
              <a:t>happening: Funders</a:t>
            </a:r>
            <a:endParaRPr lang="en-US" dirty="0"/>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4850" y="2527661"/>
            <a:ext cx="10248900" cy="570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654850" y="8557340"/>
            <a:ext cx="4328108"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3000" b="0" i="0" u="none" strike="noStrike" cap="none" spc="0" normalizeH="0" baseline="0" dirty="0" err="1" smtClean="0">
                <a:ln>
                  <a:noFill/>
                </a:ln>
                <a:solidFill>
                  <a:srgbClr val="FFFFFF"/>
                </a:solidFill>
                <a:effectLst/>
                <a:uFillTx/>
                <a:latin typeface="Helvetica Neue"/>
                <a:ea typeface="Helvetica Neue"/>
                <a:cs typeface="Helvetica Neue"/>
                <a:sym typeface="Helvetica Neue"/>
              </a:rPr>
              <a:t>Wellcome</a:t>
            </a:r>
            <a:endParaRPr kumimoji="0" lang="en-US" sz="3000" b="0" i="0" u="none" strike="noStrike" cap="none" spc="0" normalizeH="0" dirty="0" smtClean="0">
              <a:ln>
                <a:noFill/>
              </a:ln>
              <a:solidFill>
                <a:srgbClr val="FFFFFF"/>
              </a:solidFill>
              <a:effectLst/>
              <a:uFillTx/>
              <a:latin typeface="Helvetica Neue"/>
              <a:ea typeface="Helvetica Neue"/>
              <a:cs typeface="Helvetica Neue"/>
              <a:sym typeface="Helvetica Neue"/>
            </a:endParaRPr>
          </a:p>
          <a:p>
            <a:pPr marL="0" marR="0" indent="0" algn="l" defTabSz="825500" rtl="0" fontAlgn="auto" latinLnBrk="0" hangingPunct="0">
              <a:lnSpc>
                <a:spcPct val="100000"/>
              </a:lnSpc>
              <a:spcBef>
                <a:spcPts val="0"/>
              </a:spcBef>
              <a:spcAft>
                <a:spcPts val="0"/>
              </a:spcAft>
              <a:buClrTx/>
              <a:buSzTx/>
              <a:buFontTx/>
              <a:buNone/>
              <a:tabLst/>
            </a:pPr>
            <a:r>
              <a:rPr lang="en-US" b="0" baseline="0" dirty="0" smtClean="0"/>
              <a:t>London, United Kingdom</a:t>
            </a:r>
          </a:p>
        </p:txBody>
      </p:sp>
      <p:sp>
        <p:nvSpPr>
          <p:cNvPr id="11" name="TextBox 10"/>
          <p:cNvSpPr txBox="1"/>
          <p:nvPr/>
        </p:nvSpPr>
        <p:spPr>
          <a:xfrm>
            <a:off x="13462340" y="5823208"/>
            <a:ext cx="3731791"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3000" b="0" u="none" strike="noStrike" cap="none" spc="0" normalizeH="0" baseline="0" dirty="0" smtClean="0">
                <a:ln>
                  <a:noFill/>
                </a:ln>
                <a:solidFill>
                  <a:srgbClr val="FFFFFF"/>
                </a:solidFill>
                <a:effectLst/>
                <a:uFillTx/>
                <a:latin typeface="Helvetica Neue"/>
                <a:ea typeface="Helvetica Neue"/>
                <a:cs typeface="Helvetica Neue"/>
                <a:sym typeface="Helvetica Neue"/>
              </a:rPr>
              <a:t>Cancer Research UK</a:t>
            </a:r>
            <a:endParaRPr kumimoji="0" lang="en-US" sz="3000" b="0" u="none" strike="noStrike" cap="none" spc="0" normalizeH="0" dirty="0" smtClean="0">
              <a:ln>
                <a:noFill/>
              </a:ln>
              <a:solidFill>
                <a:srgbClr val="FFFFFF"/>
              </a:solidFill>
              <a:effectLst/>
              <a:uFillTx/>
              <a:latin typeface="Helvetica Neue"/>
              <a:ea typeface="Helvetica Neue"/>
              <a:cs typeface="Helvetica Neue"/>
              <a:sym typeface="Helvetica Neue"/>
            </a:endParaRPr>
          </a:p>
          <a:p>
            <a:pPr marL="0" marR="0" indent="0" algn="l" defTabSz="825500" rtl="0" fontAlgn="auto" latinLnBrk="0" hangingPunct="0">
              <a:lnSpc>
                <a:spcPct val="100000"/>
              </a:lnSpc>
              <a:spcBef>
                <a:spcPts val="0"/>
              </a:spcBef>
              <a:spcAft>
                <a:spcPts val="0"/>
              </a:spcAft>
              <a:buClrTx/>
              <a:buSzTx/>
              <a:buFontTx/>
              <a:buNone/>
              <a:tabLst/>
            </a:pPr>
            <a:r>
              <a:rPr lang="en-US" b="0" baseline="0" dirty="0" smtClean="0"/>
              <a:t>London,</a:t>
            </a:r>
            <a:r>
              <a:rPr lang="en-US" b="0" dirty="0" smtClean="0"/>
              <a:t> UK</a:t>
            </a:r>
            <a:endParaRPr lang="en-US" b="0" baseline="0" dirty="0" smtClean="0"/>
          </a:p>
        </p:txBody>
      </p:sp>
      <p:sp>
        <p:nvSpPr>
          <p:cNvPr id="12" name="TextBox 11"/>
          <p:cNvSpPr txBox="1"/>
          <p:nvPr/>
        </p:nvSpPr>
        <p:spPr>
          <a:xfrm>
            <a:off x="13462339" y="7403179"/>
            <a:ext cx="9114631" cy="33342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3" indent="0" algn="l"/>
            <a:r>
              <a:rPr lang="en-US" b="0" dirty="0"/>
              <a:t>Application includes: </a:t>
            </a:r>
          </a:p>
          <a:p>
            <a:pPr marL="457200" lvl="3" indent="-457200" algn="l">
              <a:buFont typeface="Symbol" pitchFamily="18" charset="2"/>
              <a:buChar char="-"/>
            </a:pPr>
            <a:r>
              <a:rPr lang="en-US" b="0" dirty="0"/>
              <a:t>List of research </a:t>
            </a:r>
            <a:r>
              <a:rPr lang="en-US" b="0" dirty="0" smtClean="0"/>
              <a:t>outputs</a:t>
            </a:r>
          </a:p>
          <a:p>
            <a:pPr marL="457200" lvl="3" indent="-457200" algn="l">
              <a:buFont typeface="Symbol" pitchFamily="18" charset="2"/>
              <a:buChar char="-"/>
            </a:pPr>
            <a:r>
              <a:rPr lang="en-US" b="0" dirty="0" smtClean="0"/>
              <a:t>Summary of 3-5 achievements</a:t>
            </a:r>
          </a:p>
          <a:p>
            <a:pPr marL="457200" lvl="3" indent="-457200" algn="l">
              <a:buFont typeface="Symbol" pitchFamily="18" charset="2"/>
              <a:buChar char="-"/>
            </a:pPr>
            <a:r>
              <a:rPr lang="en-US" b="0" dirty="0" smtClean="0"/>
              <a:t>Space to describe other measures of impact</a:t>
            </a:r>
          </a:p>
          <a:p>
            <a:pPr lvl="3" indent="0" algn="l"/>
            <a:endParaRPr kumimoji="0" lang="en-US" sz="3000" b="0" u="none" strike="noStrike" cap="none" spc="0" normalizeH="0" baseline="0" dirty="0" smtClean="0">
              <a:ln>
                <a:noFill/>
              </a:ln>
              <a:solidFill>
                <a:srgbClr val="FFFFFF"/>
              </a:solidFill>
              <a:effectLst/>
              <a:uFillTx/>
              <a:sym typeface="Helvetica Neue"/>
            </a:endParaRPr>
          </a:p>
          <a:p>
            <a:pPr marL="0" marR="0" indent="0" algn="l" defTabSz="825500" rtl="0" fontAlgn="auto" latinLnBrk="0" hangingPunct="0">
              <a:lnSpc>
                <a:spcPct val="100000"/>
              </a:lnSpc>
              <a:spcBef>
                <a:spcPts val="0"/>
              </a:spcBef>
              <a:spcAft>
                <a:spcPts val="0"/>
              </a:spcAft>
              <a:buClrTx/>
              <a:buSzTx/>
              <a:buFontTx/>
              <a:buNone/>
              <a:tabLst/>
            </a:pPr>
            <a:r>
              <a:rPr kumimoji="0" lang="en-US" sz="3000" b="0" u="none" strike="noStrike" cap="none" spc="0" normalizeH="0" baseline="0" dirty="0" smtClean="0">
                <a:ln>
                  <a:noFill/>
                </a:ln>
                <a:solidFill>
                  <a:srgbClr val="FFFFFF"/>
                </a:solidFill>
                <a:effectLst/>
                <a:uFillTx/>
                <a:sym typeface="Helvetica Neue"/>
              </a:rPr>
              <a:t>Reminds peer</a:t>
            </a:r>
            <a:r>
              <a:rPr kumimoji="0" lang="en-US" sz="3000" b="0" u="none" strike="noStrike" cap="none" spc="0" normalizeH="0" dirty="0" smtClean="0">
                <a:ln>
                  <a:noFill/>
                </a:ln>
                <a:solidFill>
                  <a:srgbClr val="FFFFFF"/>
                </a:solidFill>
                <a:effectLst/>
                <a:uFillTx/>
                <a:sym typeface="Helvetica Neue"/>
              </a:rPr>
              <a:t> reviewers and committee members of DORA principles throughout funding process</a:t>
            </a:r>
            <a:endParaRPr lang="en-US" b="0" baseline="0" dirty="0" smtClean="0"/>
          </a:p>
        </p:txBody>
      </p:sp>
      <p:sp>
        <p:nvSpPr>
          <p:cNvPr id="13" name="TextBox 12"/>
          <p:cNvSpPr txBox="1"/>
          <p:nvPr/>
        </p:nvSpPr>
        <p:spPr>
          <a:xfrm>
            <a:off x="1654850" y="9966379"/>
            <a:ext cx="10631361" cy="33342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3" indent="0" algn="l"/>
            <a:r>
              <a:rPr lang="en-US" b="0" dirty="0" smtClean="0"/>
              <a:t>Application includes: </a:t>
            </a:r>
          </a:p>
          <a:p>
            <a:pPr marL="457200" lvl="3" indent="-457200" algn="l">
              <a:buFont typeface="Symbol" pitchFamily="18" charset="2"/>
              <a:buChar char="-"/>
            </a:pPr>
            <a:r>
              <a:rPr lang="en-US" b="0" dirty="0" smtClean="0"/>
              <a:t>List of research outputs </a:t>
            </a:r>
          </a:p>
          <a:p>
            <a:pPr marL="457200" lvl="3" indent="-457200" algn="l">
              <a:buFont typeface="Symbol" pitchFamily="18" charset="2"/>
              <a:buChar char="-"/>
            </a:pPr>
            <a:r>
              <a:rPr lang="en-US" b="0" dirty="0"/>
              <a:t>Contributions to mentorship</a:t>
            </a:r>
          </a:p>
          <a:p>
            <a:pPr marL="457200" lvl="3" indent="-457200" algn="l">
              <a:buFont typeface="Symbol" pitchFamily="18" charset="2"/>
              <a:buChar char="-"/>
            </a:pPr>
            <a:r>
              <a:rPr lang="en-US" b="0" dirty="0" smtClean="0"/>
              <a:t>Output sharing plan to advance potential health benefits</a:t>
            </a:r>
          </a:p>
          <a:p>
            <a:pPr marL="457200" lvl="3" indent="-457200" algn="l">
              <a:buFont typeface="Symbol" pitchFamily="18" charset="2"/>
              <a:buChar char="-"/>
            </a:pPr>
            <a:r>
              <a:rPr lang="en-US" b="0" dirty="0" smtClean="0"/>
              <a:t>Plans for public engagement</a:t>
            </a:r>
          </a:p>
          <a:p>
            <a:pPr marR="0" algn="l" defTabSz="825500" rtl="0" fontAlgn="auto" latinLnBrk="0" hangingPunct="0">
              <a:lnSpc>
                <a:spcPct val="100000"/>
              </a:lnSpc>
              <a:spcBef>
                <a:spcPts val="0"/>
              </a:spcBef>
              <a:spcAft>
                <a:spcPts val="0"/>
              </a:spcAft>
              <a:buClrTx/>
              <a:buSzTx/>
              <a:tabLst/>
            </a:pPr>
            <a:endParaRPr lang="en-US" b="0" dirty="0" smtClean="0"/>
          </a:p>
          <a:p>
            <a:pPr marR="0" algn="l" defTabSz="825500" rtl="0" fontAlgn="auto" latinLnBrk="0" hangingPunct="0">
              <a:lnSpc>
                <a:spcPct val="100000"/>
              </a:lnSpc>
              <a:spcBef>
                <a:spcPts val="0"/>
              </a:spcBef>
              <a:spcAft>
                <a:spcPts val="0"/>
              </a:spcAft>
              <a:buClrTx/>
              <a:buSzTx/>
              <a:tabLst/>
            </a:pPr>
            <a:r>
              <a:rPr lang="en-US" b="0" dirty="0" smtClean="0"/>
              <a:t>Guidance provided to advisory panel members</a:t>
            </a: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62340" y="2527661"/>
            <a:ext cx="9324975"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descr="C:\Users\ahatch\Desktop\dora-logo whi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168001" y="11453158"/>
            <a:ext cx="6089705" cy="2103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708892"/>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500"/>
            <a:ext cx="24384000" cy="1935126"/>
          </a:xfrm>
        </p:spPr>
        <p:txBody>
          <a:bodyPr/>
          <a:lstStyle/>
          <a:p>
            <a:r>
              <a:rPr lang="en-US" dirty="0"/>
              <a:t>Change is </a:t>
            </a:r>
            <a:r>
              <a:rPr lang="en-US" dirty="0" smtClean="0"/>
              <a:t>happening: Publishers</a:t>
            </a:r>
            <a:endParaRPr lang="en-US" dirty="0"/>
          </a:p>
        </p:txBody>
      </p:sp>
      <p:sp>
        <p:nvSpPr>
          <p:cNvPr id="11" name="TextBox 10"/>
          <p:cNvSpPr txBox="1"/>
          <p:nvPr/>
        </p:nvSpPr>
        <p:spPr>
          <a:xfrm>
            <a:off x="17319695" y="7414533"/>
            <a:ext cx="4693593"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n-US" b="0" dirty="0" smtClean="0"/>
              <a:t>The Company of Biologists</a:t>
            </a:r>
            <a:endParaRPr kumimoji="0" lang="en-US" sz="3000" b="0" u="none" strike="noStrike" cap="none" spc="0" normalizeH="0" dirty="0" smtClean="0">
              <a:ln>
                <a:noFill/>
              </a:ln>
              <a:solidFill>
                <a:srgbClr val="FFFFFF"/>
              </a:solidFill>
              <a:effectLst/>
              <a:uFillTx/>
              <a:latin typeface="Helvetica Neue"/>
              <a:ea typeface="Helvetica Neue"/>
              <a:cs typeface="Helvetica Neue"/>
              <a:sym typeface="Helvetica Neue"/>
            </a:endParaRPr>
          </a:p>
          <a:p>
            <a:pPr marL="0" marR="0" indent="0" algn="l" defTabSz="825500" rtl="0" fontAlgn="auto" latinLnBrk="0" hangingPunct="0">
              <a:lnSpc>
                <a:spcPct val="100000"/>
              </a:lnSpc>
              <a:spcBef>
                <a:spcPts val="0"/>
              </a:spcBef>
              <a:spcAft>
                <a:spcPts val="0"/>
              </a:spcAft>
              <a:buClrTx/>
              <a:buSzTx/>
              <a:buFontTx/>
              <a:buNone/>
              <a:tabLst/>
            </a:pPr>
            <a:r>
              <a:rPr lang="en-US" b="0" baseline="0" dirty="0" smtClean="0"/>
              <a:t>Cambridge,</a:t>
            </a:r>
            <a:r>
              <a:rPr lang="en-US" b="0" dirty="0" smtClean="0"/>
              <a:t> UK</a:t>
            </a:r>
            <a:endParaRPr lang="en-US" b="0" baseline="0" dirty="0" smtClean="0"/>
          </a:p>
        </p:txBody>
      </p:sp>
      <p:grpSp>
        <p:nvGrpSpPr>
          <p:cNvPr id="3" name="Group 2"/>
          <p:cNvGrpSpPr/>
          <p:nvPr/>
        </p:nvGrpSpPr>
        <p:grpSpPr>
          <a:xfrm>
            <a:off x="17319695" y="2855035"/>
            <a:ext cx="5972175" cy="7226217"/>
            <a:chOff x="13366258" y="3156311"/>
            <a:chExt cx="5972175" cy="7226217"/>
          </a:xfrm>
        </p:grpSpPr>
        <p:grpSp>
          <p:nvGrpSpPr>
            <p:cNvPr id="4" name="Group 3"/>
            <p:cNvGrpSpPr/>
            <p:nvPr/>
          </p:nvGrpSpPr>
          <p:grpSpPr>
            <a:xfrm>
              <a:off x="13366258" y="3156311"/>
              <a:ext cx="5972175" cy="4066875"/>
              <a:chOff x="9205913" y="2230252"/>
              <a:chExt cx="5972175" cy="4066875"/>
            </a:xfrm>
          </p:grpSpPr>
          <p:pic>
            <p:nvPicPr>
              <p:cNvPr id="1031"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b="16473"/>
              <a:stretch/>
            </p:blipFill>
            <p:spPr bwMode="auto">
              <a:xfrm>
                <a:off x="9205913" y="4363853"/>
                <a:ext cx="5972175" cy="1933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rotWithShape="1">
              <a:blip r:embed="rId4">
                <a:extLst>
                  <a:ext uri="{28A0092B-C50C-407E-A947-70E740481C1C}">
                    <a14:useLocalDpi xmlns:a14="http://schemas.microsoft.com/office/drawing/2010/main" val="0"/>
                  </a:ext>
                </a:extLst>
              </a:blip>
              <a:srcRect r="20633"/>
              <a:stretch/>
            </p:blipFill>
            <p:spPr bwMode="auto">
              <a:xfrm>
                <a:off x="9205913" y="2230252"/>
                <a:ext cx="597217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TextBox 11"/>
            <p:cNvSpPr txBox="1"/>
            <p:nvPr/>
          </p:nvSpPr>
          <p:spPr>
            <a:xfrm>
              <a:off x="13366258" y="8894941"/>
              <a:ext cx="5972175" cy="14875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0" u="none" strike="noStrike" cap="none" spc="0" normalizeH="0" baseline="0" dirty="0" smtClean="0">
                  <a:ln>
                    <a:noFill/>
                  </a:ln>
                  <a:solidFill>
                    <a:schemeClr val="tx1"/>
                  </a:solidFill>
                  <a:effectLst/>
                  <a:uFillTx/>
                  <a:sym typeface="Helvetica Neue"/>
                </a:rPr>
                <a:t>“Development uses a number of metrics that together provide</a:t>
              </a:r>
              <a:r>
                <a:rPr kumimoji="0" lang="en-US" b="0" u="none" strike="noStrike" cap="none" spc="0" normalizeH="0" dirty="0" smtClean="0">
                  <a:ln>
                    <a:noFill/>
                  </a:ln>
                  <a:solidFill>
                    <a:schemeClr val="tx1"/>
                  </a:solidFill>
                  <a:effectLst/>
                  <a:uFillTx/>
                  <a:sym typeface="Helvetica Neue"/>
                </a:rPr>
                <a:t> a rich view of the journal’s performance”</a:t>
              </a:r>
              <a:endParaRPr lang="en-US" b="0" baseline="0" dirty="0" smtClean="0">
                <a:solidFill>
                  <a:schemeClr val="tx1"/>
                </a:solidFill>
              </a:endParaRPr>
            </a:p>
          </p:txBody>
        </p:sp>
      </p:grpSp>
      <p:sp>
        <p:nvSpPr>
          <p:cNvPr id="13" name="TextBox 12"/>
          <p:cNvSpPr txBox="1"/>
          <p:nvPr/>
        </p:nvSpPr>
        <p:spPr>
          <a:xfrm>
            <a:off x="11123782" y="4620086"/>
            <a:ext cx="5315681" cy="19492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3" indent="0" algn="l"/>
            <a:r>
              <a:rPr lang="en-US" b="0" dirty="0" smtClean="0"/>
              <a:t>Dedicated page on website describing how its journals comply with DORA recommendations</a:t>
            </a:r>
          </a:p>
        </p:txBody>
      </p:sp>
      <p:pic>
        <p:nvPicPr>
          <p:cNvPr id="307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13161" r="24900" b="76721"/>
          <a:stretch/>
        </p:blipFill>
        <p:spPr bwMode="auto">
          <a:xfrm>
            <a:off x="1012934" y="3247192"/>
            <a:ext cx="9699811" cy="674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1123782" y="3247192"/>
            <a:ext cx="4393832"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3000" b="0" i="1" u="none" strike="noStrike" cap="none" spc="0" normalizeH="0" baseline="0" dirty="0" smtClean="0">
                <a:ln>
                  <a:noFill/>
                </a:ln>
                <a:solidFill>
                  <a:srgbClr val="FFFFFF"/>
                </a:solidFill>
                <a:effectLst/>
                <a:uFillTx/>
                <a:latin typeface="Helvetica Neue"/>
                <a:ea typeface="Helvetica Neue"/>
                <a:cs typeface="Helvetica Neue"/>
                <a:sym typeface="Helvetica Neue"/>
              </a:rPr>
              <a:t>PLOS</a:t>
            </a:r>
            <a:endParaRPr kumimoji="0" lang="en-US" sz="3000" b="0" i="1" u="none" strike="noStrike" cap="none" spc="0" normalizeH="0" dirty="0" smtClean="0">
              <a:ln>
                <a:noFill/>
              </a:ln>
              <a:solidFill>
                <a:srgbClr val="FFFFFF"/>
              </a:solidFill>
              <a:effectLst/>
              <a:uFillTx/>
              <a:latin typeface="Helvetica Neue"/>
              <a:ea typeface="Helvetica Neue"/>
              <a:cs typeface="Helvetica Neue"/>
              <a:sym typeface="Helvetica Neue"/>
            </a:endParaRPr>
          </a:p>
          <a:p>
            <a:pPr marL="0" marR="0" indent="0" algn="l" defTabSz="825500" rtl="0" fontAlgn="auto" latinLnBrk="0" hangingPunct="0">
              <a:lnSpc>
                <a:spcPct val="100000"/>
              </a:lnSpc>
              <a:spcBef>
                <a:spcPts val="0"/>
              </a:spcBef>
              <a:spcAft>
                <a:spcPts val="0"/>
              </a:spcAft>
              <a:buClrTx/>
              <a:buSzTx/>
              <a:buFontTx/>
              <a:buNone/>
              <a:tabLst/>
            </a:pPr>
            <a:r>
              <a:rPr lang="en-US" b="0" baseline="0" dirty="0" smtClean="0"/>
              <a:t>San Francisco, California</a:t>
            </a:r>
          </a:p>
        </p:txBody>
      </p:sp>
      <p:pic>
        <p:nvPicPr>
          <p:cNvPr id="3076"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19158" t="31107" r="68052" b="61562"/>
          <a:stretch/>
        </p:blipFill>
        <p:spPr bwMode="auto">
          <a:xfrm>
            <a:off x="1012934" y="8440455"/>
            <a:ext cx="4649555" cy="1375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8533" t="25493" r="6367" b="16643"/>
          <a:stretch/>
        </p:blipFill>
        <p:spPr bwMode="auto">
          <a:xfrm>
            <a:off x="1012934" y="3934947"/>
            <a:ext cx="9699811" cy="3858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9298565" y="9768930"/>
            <a:ext cx="7990650" cy="19492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lvl="3" indent="-457200" algn="l">
              <a:buFont typeface="Arial" pitchFamily="34" charset="0"/>
              <a:buChar char="•"/>
            </a:pPr>
            <a:r>
              <a:rPr lang="en-US" b="0" dirty="0" smtClean="0"/>
              <a:t>Acknowledges DORA signature</a:t>
            </a:r>
          </a:p>
          <a:p>
            <a:pPr marL="457200" lvl="3" indent="-457200" algn="l">
              <a:buFont typeface="Arial" pitchFamily="34" charset="0"/>
              <a:buChar char="•"/>
            </a:pPr>
            <a:r>
              <a:rPr lang="en-US" b="0" dirty="0" smtClean="0"/>
              <a:t>Shows citation distributions for its journals</a:t>
            </a:r>
          </a:p>
          <a:p>
            <a:pPr marL="457200" lvl="3" indent="-457200" algn="l">
              <a:buFont typeface="Arial" pitchFamily="34" charset="0"/>
              <a:buChar char="•"/>
            </a:pPr>
            <a:r>
              <a:rPr lang="en-US" b="0" dirty="0" smtClean="0"/>
              <a:t>Presents all available </a:t>
            </a:r>
            <a:r>
              <a:rPr lang="en-US" b="0" dirty="0"/>
              <a:t>metrics side-by-side </a:t>
            </a:r>
            <a:r>
              <a:rPr lang="en-US" b="0" dirty="0" smtClean="0"/>
              <a:t>and rounded to single digits</a:t>
            </a:r>
          </a:p>
        </p:txBody>
      </p:sp>
      <p:sp>
        <p:nvSpPr>
          <p:cNvPr id="20" name="TextBox 19"/>
          <p:cNvSpPr txBox="1"/>
          <p:nvPr/>
        </p:nvSpPr>
        <p:spPr>
          <a:xfrm>
            <a:off x="9329047" y="8523240"/>
            <a:ext cx="3752630"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3000" b="0" u="none" strike="noStrike" cap="none" spc="0" normalizeH="0" baseline="0" dirty="0" smtClean="0">
                <a:ln>
                  <a:noFill/>
                </a:ln>
                <a:solidFill>
                  <a:srgbClr val="FFFFFF"/>
                </a:solidFill>
                <a:effectLst/>
                <a:uFillTx/>
                <a:latin typeface="Helvetica Neue"/>
                <a:ea typeface="Helvetica Neue"/>
                <a:cs typeface="Helvetica Neue"/>
                <a:sym typeface="Helvetica Neue"/>
              </a:rPr>
              <a:t>EMBO Press</a:t>
            </a:r>
            <a:endParaRPr kumimoji="0" lang="en-US" sz="3000" b="0" u="none" strike="noStrike" cap="none" spc="0" normalizeH="0" dirty="0" smtClean="0">
              <a:ln>
                <a:noFill/>
              </a:ln>
              <a:solidFill>
                <a:srgbClr val="FFFFFF"/>
              </a:solidFill>
              <a:effectLst/>
              <a:uFillTx/>
              <a:latin typeface="Helvetica Neue"/>
              <a:ea typeface="Helvetica Neue"/>
              <a:cs typeface="Helvetica Neue"/>
              <a:sym typeface="Helvetica Neue"/>
            </a:endParaRPr>
          </a:p>
          <a:p>
            <a:pPr marL="0" marR="0" indent="0" algn="l" defTabSz="825500" rtl="0" fontAlgn="auto" latinLnBrk="0" hangingPunct="0">
              <a:lnSpc>
                <a:spcPct val="100000"/>
              </a:lnSpc>
              <a:spcBef>
                <a:spcPts val="0"/>
              </a:spcBef>
              <a:spcAft>
                <a:spcPts val="0"/>
              </a:spcAft>
              <a:buClrTx/>
              <a:buSzTx/>
              <a:buFontTx/>
              <a:buNone/>
              <a:tabLst/>
            </a:pPr>
            <a:r>
              <a:rPr lang="en-US" b="0" baseline="0" dirty="0" smtClean="0"/>
              <a:t>Heidelberg, Germany</a:t>
            </a: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2934" y="9975882"/>
            <a:ext cx="7961524" cy="3418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descr="C:\Users\ahatch\Desktop\dora-logo whit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168001" y="11453158"/>
            <a:ext cx="6089705" cy="2103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976126"/>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itle 1"/>
          <p:cNvSpPr txBox="1">
            <a:spLocks noGrp="1"/>
          </p:cNvSpPr>
          <p:nvPr>
            <p:ph type="title"/>
          </p:nvPr>
        </p:nvSpPr>
        <p:spPr>
          <a:xfrm>
            <a:off x="0" y="358580"/>
            <a:ext cx="24384000" cy="1935126"/>
          </a:xfrm>
          <a:prstGeom prst="rect">
            <a:avLst/>
          </a:prstGeom>
        </p:spPr>
        <p:txBody>
          <a:bodyPr/>
          <a:lstStyle>
            <a:lvl1pPr>
              <a:defRPr sz="7800"/>
            </a:lvl1pPr>
          </a:lstStyle>
          <a:p>
            <a:r>
              <a:rPr lang="en-GB" dirty="0"/>
              <a:t>Roadmap: DORA is a living document</a:t>
            </a:r>
            <a:endParaRPr dirty="0"/>
          </a:p>
        </p:txBody>
      </p:sp>
      <p:sp>
        <p:nvSpPr>
          <p:cNvPr id="170" name="Content Placeholder 2"/>
          <p:cNvSpPr txBox="1">
            <a:spLocks noGrp="1"/>
          </p:cNvSpPr>
          <p:nvPr>
            <p:ph type="body" idx="1"/>
          </p:nvPr>
        </p:nvSpPr>
        <p:spPr>
          <a:xfrm>
            <a:off x="1689100" y="2511646"/>
            <a:ext cx="21005800" cy="9296400"/>
          </a:xfrm>
          <a:prstGeom prst="rect">
            <a:avLst/>
          </a:prstGeom>
        </p:spPr>
        <p:txBody>
          <a:bodyPr anchor="t">
            <a:normAutofit/>
          </a:bodyPr>
          <a:lstStyle/>
          <a:p>
            <a:pPr marL="0" indent="0">
              <a:spcBef>
                <a:spcPts val="1300"/>
              </a:spcBef>
              <a:buNone/>
              <a:defRPr sz="5600"/>
            </a:pPr>
            <a:r>
              <a:rPr lang="en-GB" dirty="0"/>
              <a:t>Research assessment should focus </a:t>
            </a:r>
            <a:r>
              <a:rPr lang="en-GB" dirty="0" smtClean="0"/>
              <a:t>on </a:t>
            </a:r>
            <a:r>
              <a:rPr lang="en-GB" dirty="0"/>
              <a:t>the most desirable </a:t>
            </a:r>
            <a:r>
              <a:rPr lang="en-GB" b="1" dirty="0"/>
              <a:t>qualities</a:t>
            </a:r>
            <a:r>
              <a:rPr lang="en-GB" dirty="0"/>
              <a:t> of research – insight, impact, reliability and re-usability</a:t>
            </a:r>
          </a:p>
          <a:p>
            <a:pPr marL="0" indent="0">
              <a:spcBef>
                <a:spcPts val="1300"/>
              </a:spcBef>
              <a:buNone/>
              <a:defRPr sz="5600"/>
            </a:pPr>
            <a:endParaRPr lang="en-GB" dirty="0"/>
          </a:p>
          <a:p>
            <a:pPr marL="0" indent="0">
              <a:spcBef>
                <a:spcPts val="1300"/>
              </a:spcBef>
              <a:buNone/>
              <a:defRPr sz="5600"/>
            </a:pPr>
            <a:r>
              <a:rPr lang="en-GB" dirty="0" smtClean="0"/>
              <a:t>DORA will</a:t>
            </a:r>
            <a:r>
              <a:rPr lang="en-GB" dirty="0"/>
              <a:t>: </a:t>
            </a:r>
          </a:p>
          <a:p>
            <a:pPr marL="914400" indent="-914400">
              <a:spcBef>
                <a:spcPts val="1300"/>
              </a:spcBef>
              <a:buSzPct val="100000"/>
              <a:buFont typeface="+mj-lt"/>
              <a:buAutoNum type="arabicPeriod"/>
              <a:defRPr sz="5600"/>
            </a:pPr>
            <a:r>
              <a:rPr lang="en-GB" sz="5600" dirty="0"/>
              <a:t>Increase awareness of the need to develop alternatives to the JIF</a:t>
            </a:r>
            <a:endParaRPr dirty="0"/>
          </a:p>
          <a:p>
            <a:pPr marL="914400" indent="-914400">
              <a:spcBef>
                <a:spcPts val="1300"/>
              </a:spcBef>
              <a:buSzPct val="100000"/>
              <a:buFont typeface="+mj-lt"/>
              <a:buAutoNum type="arabicPeriod"/>
              <a:defRPr sz="5600"/>
            </a:pPr>
            <a:r>
              <a:rPr lang="en-GB" sz="5600" dirty="0"/>
              <a:t>Research and promote best practice in research assessment.</a:t>
            </a:r>
            <a:endParaRPr dirty="0"/>
          </a:p>
          <a:p>
            <a:pPr marL="914400" indent="-914400">
              <a:spcBef>
                <a:spcPts val="1300"/>
              </a:spcBef>
              <a:buSzPct val="100000"/>
              <a:buFont typeface="+mj-lt"/>
              <a:buAutoNum type="arabicPeriod"/>
              <a:defRPr sz="5600"/>
            </a:pPr>
            <a:r>
              <a:rPr lang="en-GB" sz="5600" dirty="0"/>
              <a:t>Extend the global and disciplinary impact of DORA</a:t>
            </a:r>
            <a:endParaRPr dirty="0"/>
          </a:p>
        </p:txBody>
      </p:sp>
      <p:pic>
        <p:nvPicPr>
          <p:cNvPr id="6" name="Picture 2" descr="C:\Users\ahatch\Desktop\dora-logo 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68001" y="11453158"/>
            <a:ext cx="6089705" cy="21031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itle 1"/>
          <p:cNvSpPr txBox="1">
            <a:spLocks noGrp="1"/>
          </p:cNvSpPr>
          <p:nvPr>
            <p:ph type="title"/>
          </p:nvPr>
        </p:nvSpPr>
        <p:spPr>
          <a:xfrm>
            <a:off x="0" y="358580"/>
            <a:ext cx="24384000" cy="1935126"/>
          </a:xfrm>
          <a:prstGeom prst="rect">
            <a:avLst/>
          </a:prstGeom>
        </p:spPr>
        <p:txBody>
          <a:bodyPr/>
          <a:lstStyle>
            <a:lvl1pPr>
              <a:defRPr sz="7800"/>
            </a:lvl1pPr>
          </a:lstStyle>
          <a:p>
            <a:r>
              <a:rPr lang="en-GB" dirty="0" smtClean="0"/>
              <a:t>DORA Roadmap Progress</a:t>
            </a:r>
            <a:endParaRPr dirty="0"/>
          </a:p>
        </p:txBody>
      </p:sp>
      <p:sp>
        <p:nvSpPr>
          <p:cNvPr id="3" name="AutoShape 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19750" y="3666382"/>
            <a:ext cx="7620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2619750" y="2704654"/>
            <a:ext cx="3845605" cy="7489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200" b="0" i="0" u="none" strike="noStrike" cap="none" spc="0" normalizeH="0" baseline="0" dirty="0" smtClean="0">
                <a:ln>
                  <a:noFill/>
                </a:ln>
                <a:solidFill>
                  <a:srgbClr val="FFFFFF"/>
                </a:solidFill>
                <a:effectLst/>
                <a:uFillTx/>
                <a:latin typeface="Helvetica Neue"/>
                <a:ea typeface="Helvetica Neue"/>
                <a:cs typeface="Helvetica Neue"/>
                <a:sym typeface="Helvetica Neue"/>
              </a:rPr>
              <a:t>Interview</a:t>
            </a:r>
            <a:r>
              <a:rPr kumimoji="0" lang="en-US" sz="4200" b="0" i="0" u="none" strike="noStrike" cap="none" spc="0" normalizeH="0" dirty="0" smtClean="0">
                <a:ln>
                  <a:noFill/>
                </a:ln>
                <a:solidFill>
                  <a:srgbClr val="FFFFFF"/>
                </a:solidFill>
                <a:effectLst/>
                <a:uFillTx/>
                <a:latin typeface="Helvetica Neue"/>
                <a:ea typeface="Helvetica Neue"/>
                <a:cs typeface="Helvetica Neue"/>
                <a:sym typeface="Helvetica Neue"/>
              </a:rPr>
              <a:t> series</a:t>
            </a:r>
            <a:endParaRPr kumimoji="0" lang="en-US" sz="4200" b="0" i="0" u="none" strike="noStrike" cap="none" spc="0" normalizeH="0" baseline="0" dirty="0">
              <a:ln>
                <a:noFill/>
              </a:ln>
              <a:solidFill>
                <a:srgbClr val="FFFFFF"/>
              </a:solidFill>
              <a:effectLst/>
              <a:uFillTx/>
              <a:latin typeface="Helvetica Neue"/>
              <a:ea typeface="Helvetica Neue"/>
              <a:cs typeface="Helvetica Neue"/>
              <a:sym typeface="Helvetica Neue"/>
            </a:endParaRPr>
          </a:p>
        </p:txBody>
      </p:sp>
      <p:sp>
        <p:nvSpPr>
          <p:cNvPr id="10" name="TextBox 9"/>
          <p:cNvSpPr txBox="1"/>
          <p:nvPr/>
        </p:nvSpPr>
        <p:spPr>
          <a:xfrm>
            <a:off x="5254877" y="2704654"/>
            <a:ext cx="3725380" cy="7489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200" b="0" i="0" u="none" strike="noStrike" cap="none" spc="0" normalizeH="0" baseline="0" dirty="0" smtClean="0">
                <a:ln>
                  <a:noFill/>
                </a:ln>
                <a:solidFill>
                  <a:srgbClr val="FFFFFF"/>
                </a:solidFill>
                <a:effectLst/>
                <a:uFillTx/>
                <a:latin typeface="Helvetica Neue"/>
                <a:ea typeface="Helvetica Neue"/>
                <a:cs typeface="Helvetica Neue"/>
                <a:sym typeface="Helvetica Neue"/>
              </a:rPr>
              <a:t>Good practices</a:t>
            </a:r>
            <a:endParaRPr kumimoji="0" lang="en-US" sz="4200" b="0" i="0" u="none" strike="noStrike" cap="none" spc="0" normalizeH="0" baseline="0" dirty="0">
              <a:ln>
                <a:noFill/>
              </a:ln>
              <a:solidFill>
                <a:srgbClr val="FFFFFF"/>
              </a:solidFill>
              <a:effectLst/>
              <a:uFillTx/>
              <a:latin typeface="Helvetica Neue"/>
              <a:ea typeface="Helvetica Neue"/>
              <a:cs typeface="Helvetica Neue"/>
              <a:sym typeface="Helvetica Neue"/>
            </a:endParaRPr>
          </a:p>
        </p:txBody>
      </p:sp>
      <p:sp>
        <p:nvSpPr>
          <p:cNvPr id="11" name="TextBox 10"/>
          <p:cNvSpPr txBox="1"/>
          <p:nvPr/>
        </p:nvSpPr>
        <p:spPr>
          <a:xfrm>
            <a:off x="12619750" y="7865671"/>
            <a:ext cx="5341206" cy="7489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4200" b="0" dirty="0" smtClean="0"/>
              <a:t>Translations of DORA</a:t>
            </a:r>
            <a:endParaRPr kumimoji="0" lang="en-US" sz="4200" b="0" i="0" u="none" strike="noStrike" cap="none" spc="0" normalizeH="0" baseline="0" dirty="0">
              <a:ln>
                <a:noFill/>
              </a:ln>
              <a:solidFill>
                <a:srgbClr val="FFFFFF"/>
              </a:solidFill>
              <a:effectLst/>
              <a:uFillTx/>
              <a:latin typeface="Helvetica Neue"/>
              <a:ea typeface="Helvetica Neue"/>
              <a:cs typeface="Helvetica Neue"/>
              <a:sym typeface="Helvetica Neue"/>
            </a:endParaRPr>
          </a:p>
        </p:txBody>
      </p:sp>
      <p:sp>
        <p:nvSpPr>
          <p:cNvPr id="12" name="TextBox 11"/>
          <p:cNvSpPr txBox="1"/>
          <p:nvPr/>
        </p:nvSpPr>
        <p:spPr>
          <a:xfrm>
            <a:off x="631498" y="2704654"/>
            <a:ext cx="1181414" cy="7489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200" b="0" i="0" u="none" strike="noStrike" cap="none" spc="0" normalizeH="0" baseline="0" dirty="0" smtClean="0">
                <a:ln>
                  <a:noFill/>
                </a:ln>
                <a:solidFill>
                  <a:srgbClr val="FFFFFF"/>
                </a:solidFill>
                <a:effectLst/>
                <a:uFillTx/>
                <a:latin typeface="Helvetica Neue"/>
                <a:ea typeface="Helvetica Neue"/>
                <a:cs typeface="Helvetica Neue"/>
                <a:sym typeface="Helvetica Neue"/>
              </a:rPr>
              <a:t>Blog</a:t>
            </a:r>
            <a:endParaRPr kumimoji="0" lang="en-US" sz="4200" b="0" i="0" u="none" strike="noStrike" cap="none" spc="0" normalizeH="0" baseline="0" dirty="0">
              <a:ln>
                <a:noFill/>
              </a:ln>
              <a:solidFill>
                <a:srgbClr val="FFFFFF"/>
              </a:solidFill>
              <a:effectLst/>
              <a:uFillTx/>
              <a:latin typeface="Helvetica Neue"/>
              <a:ea typeface="Helvetica Neue"/>
              <a:cs typeface="Helvetica Neue"/>
              <a:sym typeface="Helvetica Neue"/>
            </a:endParaRPr>
          </a:p>
        </p:txBody>
      </p:sp>
      <p:sp>
        <p:nvSpPr>
          <p:cNvPr id="7" name="Rectangle 6"/>
          <p:cNvSpPr/>
          <p:nvPr/>
        </p:nvSpPr>
        <p:spPr>
          <a:xfrm>
            <a:off x="12619750" y="9525860"/>
            <a:ext cx="10451900" cy="553998"/>
          </a:xfrm>
          <a:prstGeom prst="rect">
            <a:avLst/>
          </a:prstGeom>
        </p:spPr>
        <p:txBody>
          <a:bodyPr wrap="none">
            <a:spAutoFit/>
          </a:bodyPr>
          <a:lstStyle/>
          <a:p>
            <a:pPr algn="l"/>
            <a:r>
              <a:rPr lang="de-DE" b="0" dirty="0"/>
              <a:t>San Francisco Vereinbarung über die Forschungsbewertung</a:t>
            </a:r>
          </a:p>
        </p:txBody>
      </p:sp>
      <p:sp>
        <p:nvSpPr>
          <p:cNvPr id="8" name="Rectangle 7"/>
          <p:cNvSpPr/>
          <p:nvPr/>
        </p:nvSpPr>
        <p:spPr>
          <a:xfrm>
            <a:off x="12619750" y="10285430"/>
            <a:ext cx="12192000" cy="553998"/>
          </a:xfrm>
          <a:prstGeom prst="rect">
            <a:avLst/>
          </a:prstGeom>
        </p:spPr>
        <p:txBody>
          <a:bodyPr>
            <a:spAutoFit/>
          </a:bodyPr>
          <a:lstStyle/>
          <a:p>
            <a:pPr algn="l"/>
            <a:r>
              <a:rPr lang="en-US" b="0" dirty="0" err="1" smtClean="0"/>
              <a:t>Sanfranciská</a:t>
            </a:r>
            <a:r>
              <a:rPr lang="en-US" b="0" dirty="0" smtClean="0"/>
              <a:t> </a:t>
            </a:r>
            <a:r>
              <a:rPr lang="en-US" b="0" dirty="0" err="1"/>
              <a:t>deklarácia</a:t>
            </a:r>
            <a:r>
              <a:rPr lang="en-US" b="0" dirty="0"/>
              <a:t> </a:t>
            </a:r>
            <a:r>
              <a:rPr lang="en-US" b="0" dirty="0" err="1"/>
              <a:t>hodnotenia</a:t>
            </a:r>
            <a:r>
              <a:rPr lang="en-US" b="0" dirty="0"/>
              <a:t> </a:t>
            </a:r>
            <a:r>
              <a:rPr lang="en-US" b="0" dirty="0" err="1"/>
              <a:t>vedeckého</a:t>
            </a:r>
            <a:r>
              <a:rPr lang="en-US" b="0" dirty="0"/>
              <a:t> </a:t>
            </a:r>
            <a:r>
              <a:rPr lang="en-US" b="0" dirty="0" err="1"/>
              <a:t>výskumu</a:t>
            </a:r>
            <a:endParaRPr lang="en-US" b="0" dirty="0"/>
          </a:p>
        </p:txBody>
      </p:sp>
      <p:sp>
        <p:nvSpPr>
          <p:cNvPr id="9" name="Rectangle 8"/>
          <p:cNvSpPr/>
          <p:nvPr/>
        </p:nvSpPr>
        <p:spPr>
          <a:xfrm>
            <a:off x="12619750" y="8767172"/>
            <a:ext cx="12826482" cy="523220"/>
          </a:xfrm>
          <a:prstGeom prst="rect">
            <a:avLst/>
          </a:prstGeom>
        </p:spPr>
        <p:txBody>
          <a:bodyPr wrap="square">
            <a:spAutoFit/>
          </a:bodyPr>
          <a:lstStyle/>
          <a:p>
            <a:pPr algn="l"/>
            <a:r>
              <a:rPr lang="es-ES" sz="2800" b="0" dirty="0" smtClean="0"/>
              <a:t>Declaración </a:t>
            </a:r>
            <a:r>
              <a:rPr lang="es-ES" sz="2800" b="0" dirty="0"/>
              <a:t>De San Francisco Sobre La Evaluación De La Investigación</a:t>
            </a:r>
          </a:p>
        </p:txBody>
      </p:sp>
      <p:pic>
        <p:nvPicPr>
          <p:cNvPr id="16" name="Picture 2" descr="C:\Users\ahatch\Desktop\dora-logo whit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168001" y="11453158"/>
            <a:ext cx="6089705" cy="210312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4877" y="3666382"/>
            <a:ext cx="6977218" cy="7010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498" y="3666382"/>
            <a:ext cx="4270989" cy="9371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8952898"/>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Title 1"/>
          <p:cNvSpPr txBox="1">
            <a:spLocks noGrp="1"/>
          </p:cNvSpPr>
          <p:nvPr>
            <p:ph type="title"/>
          </p:nvPr>
        </p:nvSpPr>
        <p:spPr>
          <a:prstGeom prst="rect">
            <a:avLst/>
          </a:prstGeom>
        </p:spPr>
        <p:txBody>
          <a:bodyPr/>
          <a:lstStyle/>
          <a:p>
            <a:r>
              <a:t>What can you do? </a:t>
            </a:r>
          </a:p>
        </p:txBody>
      </p:sp>
      <p:sp>
        <p:nvSpPr>
          <p:cNvPr id="216" name="Content Placeholder 2"/>
          <p:cNvSpPr txBox="1">
            <a:spLocks noGrp="1"/>
          </p:cNvSpPr>
          <p:nvPr>
            <p:ph type="body" idx="1"/>
          </p:nvPr>
        </p:nvSpPr>
        <p:spPr>
          <a:xfrm>
            <a:off x="1689100" y="3149600"/>
            <a:ext cx="10665933" cy="9296400"/>
          </a:xfrm>
          <a:prstGeom prst="rect">
            <a:avLst/>
          </a:prstGeom>
        </p:spPr>
        <p:txBody>
          <a:bodyPr anchor="t">
            <a:normAutofit/>
          </a:bodyPr>
          <a:lstStyle/>
          <a:p>
            <a:pPr marL="914400" indent="-914400" defTabSz="784225">
              <a:spcBef>
                <a:spcPts val="5600"/>
              </a:spcBef>
              <a:buSzPct val="100000"/>
              <a:buFont typeface="+mj-lt"/>
              <a:buAutoNum type="arabicPeriod"/>
              <a:defRPr sz="4560"/>
            </a:pPr>
            <a:r>
              <a:rPr sz="4400" dirty="0"/>
              <a:t>Sign DORA</a:t>
            </a:r>
          </a:p>
          <a:p>
            <a:pPr marL="914400" indent="-914400" defTabSz="784225">
              <a:spcBef>
                <a:spcPts val="5600"/>
              </a:spcBef>
              <a:buSzPct val="100000"/>
              <a:buFont typeface="+mj-lt"/>
              <a:buAutoNum type="arabicPeriod"/>
              <a:defRPr sz="4560"/>
            </a:pPr>
            <a:r>
              <a:rPr lang="en-GB" sz="4400" dirty="0" smtClean="0"/>
              <a:t>Ask your institution/employer to review assessment practices</a:t>
            </a:r>
            <a:endParaRPr sz="4400" dirty="0"/>
          </a:p>
          <a:p>
            <a:pPr marL="914400" indent="-914400" defTabSz="784225">
              <a:spcBef>
                <a:spcPts val="5600"/>
              </a:spcBef>
              <a:buSzPct val="100000"/>
              <a:buFont typeface="+mj-lt"/>
              <a:buAutoNum type="arabicPeriod"/>
              <a:defRPr sz="4560"/>
            </a:pPr>
            <a:r>
              <a:rPr lang="en-GB" sz="4400" dirty="0"/>
              <a:t>Use our collection of good practices to  implement </a:t>
            </a:r>
            <a:r>
              <a:rPr sz="4400" dirty="0"/>
              <a:t>change</a:t>
            </a:r>
          </a:p>
          <a:p>
            <a:pPr marL="914400" indent="-914400" defTabSz="784225">
              <a:spcBef>
                <a:spcPts val="5600"/>
              </a:spcBef>
              <a:buSzPct val="100000"/>
              <a:buFont typeface="+mj-lt"/>
              <a:buAutoNum type="arabicPeriod"/>
              <a:defRPr sz="4560"/>
            </a:pPr>
            <a:r>
              <a:rPr sz="4400" dirty="0"/>
              <a:t>Tell us</a:t>
            </a:r>
            <a:r>
              <a:rPr lang="en-GB" sz="4400" dirty="0"/>
              <a:t> about how you improved </a:t>
            </a:r>
            <a:r>
              <a:rPr lang="en-GB" sz="4400" dirty="0" smtClean="0"/>
              <a:t>assessment </a:t>
            </a:r>
            <a:r>
              <a:rPr lang="en-GB" sz="4400" dirty="0"/>
              <a:t>so we can </a:t>
            </a:r>
            <a:r>
              <a:rPr lang="en-GB" sz="4400" dirty="0" smtClean="0"/>
              <a:t>share your ideas with others</a:t>
            </a:r>
            <a:endParaRPr sz="4400" dirty="0"/>
          </a:p>
        </p:txBody>
      </p:sp>
      <p:pic>
        <p:nvPicPr>
          <p:cNvPr id="218" name="Picture 3" descr="Picture 3"/>
          <p:cNvPicPr>
            <a:picLocks noChangeAspect="1"/>
          </p:cNvPicPr>
          <p:nvPr/>
        </p:nvPicPr>
        <p:blipFill>
          <a:blip r:embed="rId2">
            <a:extLst/>
          </a:blip>
          <a:srcRect l="32864" t="8457" r="31854" b="22325"/>
          <a:stretch>
            <a:fillRect/>
          </a:stretch>
        </p:blipFill>
        <p:spPr>
          <a:xfrm>
            <a:off x="12828291" y="3149599"/>
            <a:ext cx="4389581" cy="10058401"/>
          </a:xfrm>
          <a:prstGeom prst="rect">
            <a:avLst/>
          </a:prstGeom>
          <a:ln w="12700">
            <a:miter lim="400000"/>
          </a:ln>
        </p:spPr>
      </p:pic>
      <p:pic>
        <p:nvPicPr>
          <p:cNvPr id="220" name="Picture 3" descr="Picture 3"/>
          <p:cNvPicPr>
            <a:picLocks noChangeAspect="1"/>
          </p:cNvPicPr>
          <p:nvPr/>
        </p:nvPicPr>
        <p:blipFill>
          <a:blip r:embed="rId3">
            <a:extLst/>
          </a:blip>
          <a:stretch>
            <a:fillRect/>
          </a:stretch>
        </p:blipFill>
        <p:spPr>
          <a:xfrm>
            <a:off x="17852712" y="3149599"/>
            <a:ext cx="3200401" cy="3200401"/>
          </a:xfrm>
          <a:prstGeom prst="rect">
            <a:avLst/>
          </a:prstGeom>
          <a:ln w="12700">
            <a:miter lim="400000"/>
          </a:ln>
        </p:spPr>
      </p:pic>
      <p:pic>
        <p:nvPicPr>
          <p:cNvPr id="8" name="Picture 2" descr="C:\Users\ahatch\Desktop\dora-logo whit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168001" y="11453158"/>
            <a:ext cx="6089705" cy="21031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itle 1"/>
          <p:cNvSpPr txBox="1">
            <a:spLocks noGrp="1"/>
          </p:cNvSpPr>
          <p:nvPr>
            <p:ph type="title"/>
          </p:nvPr>
        </p:nvSpPr>
        <p:spPr>
          <a:xfrm>
            <a:off x="0" y="472966"/>
            <a:ext cx="24384000" cy="1935126"/>
          </a:xfrm>
          <a:prstGeom prst="rect">
            <a:avLst/>
          </a:prstGeom>
        </p:spPr>
        <p:txBody>
          <a:bodyPr>
            <a:normAutofit/>
          </a:bodyPr>
          <a:lstStyle/>
          <a:p>
            <a:r>
              <a:rPr lang="en-GB" sz="7200" dirty="0" smtClean="0"/>
              <a:t>Supporting organizations, Steering Committee and Staff</a:t>
            </a:r>
            <a:endParaRPr sz="7200" dirty="0"/>
          </a:p>
        </p:txBody>
      </p:sp>
      <p:pic>
        <p:nvPicPr>
          <p:cNvPr id="8" name="Picture 2" descr="C:\Users\ahatch\Desktop\dora-logo 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68001" y="11453158"/>
            <a:ext cx="6089705" cy="210312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a:grpSpLocks noChangeAspect="1"/>
          </p:cNvGrpSpPr>
          <p:nvPr/>
        </p:nvGrpSpPr>
        <p:grpSpPr>
          <a:xfrm>
            <a:off x="1112432" y="2491351"/>
            <a:ext cx="22246070" cy="914400"/>
            <a:chOff x="351803" y="12525510"/>
            <a:chExt cx="22246070" cy="914400"/>
          </a:xfrm>
        </p:grpSpPr>
        <p:grpSp>
          <p:nvGrpSpPr>
            <p:cNvPr id="9" name="Group 30">
              <a:extLst>
                <a:ext uri="{FF2B5EF4-FFF2-40B4-BE49-F238E27FC236}">
                  <a16:creationId xmlns="" xmlns:a16="http://schemas.microsoft.com/office/drawing/2014/main" id="{BB5F8CD2-6AA2-1440-8388-C662255CC69F}"/>
                </a:ext>
              </a:extLst>
            </p:cNvPr>
            <p:cNvGrpSpPr>
              <a:grpSpLocks noChangeAspect="1"/>
            </p:cNvGrpSpPr>
            <p:nvPr/>
          </p:nvGrpSpPr>
          <p:grpSpPr>
            <a:xfrm>
              <a:off x="7886061" y="12525510"/>
              <a:ext cx="2214233" cy="914400"/>
              <a:chOff x="0" y="0"/>
              <a:chExt cx="3690387" cy="1524000"/>
            </a:xfrm>
          </p:grpSpPr>
          <p:sp>
            <p:nvSpPr>
              <p:cNvPr id="34" name="Rectangle 17">
                <a:extLst>
                  <a:ext uri="{FF2B5EF4-FFF2-40B4-BE49-F238E27FC236}">
                    <a16:creationId xmlns="" xmlns:a16="http://schemas.microsoft.com/office/drawing/2014/main" id="{55E3AB17-CAEF-A04C-B73E-CE1773EA66E5}"/>
                  </a:ext>
                </a:extLst>
              </p:cNvPr>
              <p:cNvSpPr/>
              <p:nvPr/>
            </p:nvSpPr>
            <p:spPr>
              <a:xfrm>
                <a:off x="0" y="0"/>
                <a:ext cx="3690388" cy="1524000"/>
              </a:xfrm>
              <a:prstGeom prst="rect">
                <a:avLst/>
              </a:prstGeom>
              <a:solidFill>
                <a:srgbClr val="FFFFFF"/>
              </a:solidFill>
              <a:ln w="50800" cap="flat">
                <a:solidFill>
                  <a:srgbClr val="D9D9D9"/>
                </a:solidFill>
                <a:prstDash val="solid"/>
                <a:round/>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pic>
            <p:nvPicPr>
              <p:cNvPr id="35" name="Picture 3" descr="Picture 3">
                <a:extLst>
                  <a:ext uri="{FF2B5EF4-FFF2-40B4-BE49-F238E27FC236}">
                    <a16:creationId xmlns="" xmlns:a16="http://schemas.microsoft.com/office/drawing/2014/main" id="{1FD9067B-DBCF-C74C-ACC9-97EEDBA354F0}"/>
                  </a:ext>
                </a:extLst>
              </p:cNvPr>
              <p:cNvPicPr>
                <a:picLocks noChangeAspect="1"/>
              </p:cNvPicPr>
              <p:nvPr/>
            </p:nvPicPr>
            <p:blipFill>
              <a:blip r:embed="rId4">
                <a:extLst/>
              </a:blip>
              <a:stretch>
                <a:fillRect/>
              </a:stretch>
            </p:blipFill>
            <p:spPr>
              <a:xfrm>
                <a:off x="128344" y="121919"/>
                <a:ext cx="3433700" cy="1280162"/>
              </a:xfrm>
              <a:prstGeom prst="rect">
                <a:avLst/>
              </a:prstGeom>
              <a:ln w="12700" cap="flat">
                <a:noFill/>
                <a:miter lim="400000"/>
              </a:ln>
              <a:effectLst/>
            </p:spPr>
          </p:pic>
        </p:grpSp>
        <p:grpSp>
          <p:nvGrpSpPr>
            <p:cNvPr id="10" name="Group 27">
              <a:extLst>
                <a:ext uri="{FF2B5EF4-FFF2-40B4-BE49-F238E27FC236}">
                  <a16:creationId xmlns="" xmlns:a16="http://schemas.microsoft.com/office/drawing/2014/main" id="{91DE2C66-2515-4544-862D-8427374B1073}"/>
                </a:ext>
              </a:extLst>
            </p:cNvPr>
            <p:cNvGrpSpPr>
              <a:grpSpLocks noChangeAspect="1"/>
            </p:cNvGrpSpPr>
            <p:nvPr/>
          </p:nvGrpSpPr>
          <p:grpSpPr>
            <a:xfrm>
              <a:off x="12903654" y="12525510"/>
              <a:ext cx="2214231" cy="914400"/>
              <a:chOff x="0" y="0"/>
              <a:chExt cx="3690387" cy="1524000"/>
            </a:xfrm>
          </p:grpSpPr>
          <p:sp>
            <p:nvSpPr>
              <p:cNvPr id="32" name="Rectangle 19">
                <a:extLst>
                  <a:ext uri="{FF2B5EF4-FFF2-40B4-BE49-F238E27FC236}">
                    <a16:creationId xmlns="" xmlns:a16="http://schemas.microsoft.com/office/drawing/2014/main" id="{1F14DDD1-AAF3-1949-8025-BE575FD5D5E5}"/>
                  </a:ext>
                </a:extLst>
              </p:cNvPr>
              <p:cNvSpPr/>
              <p:nvPr/>
            </p:nvSpPr>
            <p:spPr>
              <a:xfrm>
                <a:off x="0" y="0"/>
                <a:ext cx="3690388" cy="1524000"/>
              </a:xfrm>
              <a:prstGeom prst="rect">
                <a:avLst/>
              </a:prstGeom>
              <a:solidFill>
                <a:srgbClr val="FFFFFF"/>
              </a:solidFill>
              <a:ln w="50800" cap="flat">
                <a:solidFill>
                  <a:srgbClr val="D9D9D9"/>
                </a:solidFill>
                <a:prstDash val="solid"/>
                <a:round/>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pic>
            <p:nvPicPr>
              <p:cNvPr id="33" name="Picture 4" descr="Picture 4">
                <a:extLst>
                  <a:ext uri="{FF2B5EF4-FFF2-40B4-BE49-F238E27FC236}">
                    <a16:creationId xmlns="" xmlns:a16="http://schemas.microsoft.com/office/drawing/2014/main" id="{D3D19961-3E81-CF48-8B53-A3B7DA158323}"/>
                  </a:ext>
                </a:extLst>
              </p:cNvPr>
              <p:cNvPicPr>
                <a:picLocks noChangeAspect="1"/>
              </p:cNvPicPr>
              <p:nvPr/>
            </p:nvPicPr>
            <p:blipFill>
              <a:blip r:embed="rId5">
                <a:extLst/>
              </a:blip>
              <a:stretch>
                <a:fillRect/>
              </a:stretch>
            </p:blipFill>
            <p:spPr>
              <a:xfrm>
                <a:off x="1296553" y="213359"/>
                <a:ext cx="1097281" cy="1097282"/>
              </a:xfrm>
              <a:prstGeom prst="rect">
                <a:avLst/>
              </a:prstGeom>
              <a:ln w="12700" cap="flat">
                <a:noFill/>
                <a:miter lim="400000"/>
              </a:ln>
              <a:effectLst/>
            </p:spPr>
          </p:pic>
        </p:grpSp>
        <p:grpSp>
          <p:nvGrpSpPr>
            <p:cNvPr id="11" name="Group 29">
              <a:extLst>
                <a:ext uri="{FF2B5EF4-FFF2-40B4-BE49-F238E27FC236}">
                  <a16:creationId xmlns="" xmlns:a16="http://schemas.microsoft.com/office/drawing/2014/main" id="{C3AF333F-0639-684B-8A93-B54BBAEEA93C}"/>
                </a:ext>
              </a:extLst>
            </p:cNvPr>
            <p:cNvGrpSpPr>
              <a:grpSpLocks noChangeAspect="1"/>
            </p:cNvGrpSpPr>
            <p:nvPr/>
          </p:nvGrpSpPr>
          <p:grpSpPr>
            <a:xfrm>
              <a:off x="20383642" y="12525510"/>
              <a:ext cx="2214231" cy="914400"/>
              <a:chOff x="0" y="0"/>
              <a:chExt cx="3690387" cy="1524000"/>
            </a:xfrm>
          </p:grpSpPr>
          <p:sp>
            <p:nvSpPr>
              <p:cNvPr id="30" name="Rectangle 21">
                <a:extLst>
                  <a:ext uri="{FF2B5EF4-FFF2-40B4-BE49-F238E27FC236}">
                    <a16:creationId xmlns="" xmlns:a16="http://schemas.microsoft.com/office/drawing/2014/main" id="{519FF34F-7743-574E-96E1-897E20D3CE76}"/>
                  </a:ext>
                </a:extLst>
              </p:cNvPr>
              <p:cNvSpPr/>
              <p:nvPr/>
            </p:nvSpPr>
            <p:spPr>
              <a:xfrm>
                <a:off x="0" y="0"/>
                <a:ext cx="3690388" cy="1524000"/>
              </a:xfrm>
              <a:prstGeom prst="rect">
                <a:avLst/>
              </a:prstGeom>
              <a:solidFill>
                <a:srgbClr val="FFFFFF"/>
              </a:solidFill>
              <a:ln w="50800" cap="flat">
                <a:solidFill>
                  <a:srgbClr val="D9D9D9"/>
                </a:solidFill>
                <a:prstDash val="solid"/>
                <a:round/>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pic>
            <p:nvPicPr>
              <p:cNvPr id="31" name="Picture 8" descr="Picture 8">
                <a:extLst>
                  <a:ext uri="{FF2B5EF4-FFF2-40B4-BE49-F238E27FC236}">
                    <a16:creationId xmlns="" xmlns:a16="http://schemas.microsoft.com/office/drawing/2014/main" id="{71F167BA-15D0-D942-8FF8-94FB8770F4BA}"/>
                  </a:ext>
                </a:extLst>
              </p:cNvPr>
              <p:cNvPicPr>
                <a:picLocks noChangeAspect="1"/>
              </p:cNvPicPr>
              <p:nvPr/>
            </p:nvPicPr>
            <p:blipFill>
              <a:blip r:embed="rId6">
                <a:extLst/>
              </a:blip>
              <a:stretch>
                <a:fillRect/>
              </a:stretch>
            </p:blipFill>
            <p:spPr>
              <a:xfrm>
                <a:off x="1205113" y="121919"/>
                <a:ext cx="1280161" cy="1280162"/>
              </a:xfrm>
              <a:prstGeom prst="rect">
                <a:avLst/>
              </a:prstGeom>
              <a:ln w="12700" cap="flat">
                <a:noFill/>
                <a:miter lim="400000"/>
              </a:ln>
              <a:effectLst/>
            </p:spPr>
          </p:pic>
        </p:grpSp>
        <p:grpSp>
          <p:nvGrpSpPr>
            <p:cNvPr id="12" name="Group 26">
              <a:extLst>
                <a:ext uri="{FF2B5EF4-FFF2-40B4-BE49-F238E27FC236}">
                  <a16:creationId xmlns="" xmlns:a16="http://schemas.microsoft.com/office/drawing/2014/main" id="{BDAB264B-3C58-AE40-A4EB-D326BA643D34}"/>
                </a:ext>
              </a:extLst>
            </p:cNvPr>
            <p:cNvGrpSpPr>
              <a:grpSpLocks noChangeAspect="1"/>
            </p:cNvGrpSpPr>
            <p:nvPr/>
          </p:nvGrpSpPr>
          <p:grpSpPr>
            <a:xfrm>
              <a:off x="5374452" y="12525510"/>
              <a:ext cx="2214233" cy="914400"/>
              <a:chOff x="0" y="0"/>
              <a:chExt cx="3690387" cy="1524000"/>
            </a:xfrm>
          </p:grpSpPr>
          <p:sp>
            <p:nvSpPr>
              <p:cNvPr id="28" name="Rectangle 13">
                <a:extLst>
                  <a:ext uri="{FF2B5EF4-FFF2-40B4-BE49-F238E27FC236}">
                    <a16:creationId xmlns="" xmlns:a16="http://schemas.microsoft.com/office/drawing/2014/main" id="{15E1894F-3185-6946-9529-E3B8E732887A}"/>
                  </a:ext>
                </a:extLst>
              </p:cNvPr>
              <p:cNvSpPr/>
              <p:nvPr/>
            </p:nvSpPr>
            <p:spPr>
              <a:xfrm>
                <a:off x="0" y="0"/>
                <a:ext cx="3690388" cy="1524000"/>
              </a:xfrm>
              <a:prstGeom prst="rect">
                <a:avLst/>
              </a:prstGeom>
              <a:solidFill>
                <a:srgbClr val="FFFFFF"/>
              </a:solidFill>
              <a:ln w="50800" cap="flat">
                <a:solidFill>
                  <a:srgbClr val="D9D9D9"/>
                </a:solidFill>
                <a:prstDash val="solid"/>
                <a:round/>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pic>
            <p:nvPicPr>
              <p:cNvPr id="29" name="Picture 13" descr="Picture 13">
                <a:extLst>
                  <a:ext uri="{FF2B5EF4-FFF2-40B4-BE49-F238E27FC236}">
                    <a16:creationId xmlns="" xmlns:a16="http://schemas.microsoft.com/office/drawing/2014/main" id="{928FA585-1545-D44A-9129-AE416E5C5F3E}"/>
                  </a:ext>
                </a:extLst>
              </p:cNvPr>
              <p:cNvPicPr>
                <a:picLocks noChangeAspect="1"/>
              </p:cNvPicPr>
              <p:nvPr/>
            </p:nvPicPr>
            <p:blipFill>
              <a:blip r:embed="rId7">
                <a:extLst/>
              </a:blip>
              <a:stretch>
                <a:fillRect/>
              </a:stretch>
            </p:blipFill>
            <p:spPr>
              <a:xfrm>
                <a:off x="559812" y="213359"/>
                <a:ext cx="2570766" cy="1097282"/>
              </a:xfrm>
              <a:prstGeom prst="rect">
                <a:avLst/>
              </a:prstGeom>
              <a:ln w="12700" cap="flat">
                <a:noFill/>
                <a:miter lim="400000"/>
              </a:ln>
              <a:effectLst/>
            </p:spPr>
          </p:pic>
        </p:grpSp>
        <p:grpSp>
          <p:nvGrpSpPr>
            <p:cNvPr id="13" name="Group 32">
              <a:extLst>
                <a:ext uri="{FF2B5EF4-FFF2-40B4-BE49-F238E27FC236}">
                  <a16:creationId xmlns="" xmlns:a16="http://schemas.microsoft.com/office/drawing/2014/main" id="{B0C42AD2-8C90-4743-92A8-97607790AA6A}"/>
                </a:ext>
              </a:extLst>
            </p:cNvPr>
            <p:cNvGrpSpPr>
              <a:grpSpLocks noChangeAspect="1"/>
            </p:cNvGrpSpPr>
            <p:nvPr/>
          </p:nvGrpSpPr>
          <p:grpSpPr>
            <a:xfrm>
              <a:off x="17893755" y="12525510"/>
              <a:ext cx="2214233" cy="914400"/>
              <a:chOff x="0" y="0"/>
              <a:chExt cx="3690387" cy="1524000"/>
            </a:xfrm>
          </p:grpSpPr>
          <p:sp>
            <p:nvSpPr>
              <p:cNvPr id="26" name="Rectangle 6">
                <a:extLst>
                  <a:ext uri="{FF2B5EF4-FFF2-40B4-BE49-F238E27FC236}">
                    <a16:creationId xmlns="" xmlns:a16="http://schemas.microsoft.com/office/drawing/2014/main" id="{E118CDC9-1B96-6043-B982-48FB544ED3FD}"/>
                  </a:ext>
                </a:extLst>
              </p:cNvPr>
              <p:cNvSpPr/>
              <p:nvPr/>
            </p:nvSpPr>
            <p:spPr>
              <a:xfrm>
                <a:off x="0" y="0"/>
                <a:ext cx="3690388" cy="1524000"/>
              </a:xfrm>
              <a:prstGeom prst="rect">
                <a:avLst/>
              </a:prstGeom>
              <a:solidFill>
                <a:srgbClr val="FFFFFF"/>
              </a:solidFill>
              <a:ln w="50800" cap="flat">
                <a:solidFill>
                  <a:srgbClr val="D9D9D9"/>
                </a:solidFill>
                <a:prstDash val="solid"/>
                <a:round/>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pic>
            <p:nvPicPr>
              <p:cNvPr id="27" name="Picture 2" descr="Picture 2">
                <a:extLst>
                  <a:ext uri="{FF2B5EF4-FFF2-40B4-BE49-F238E27FC236}">
                    <a16:creationId xmlns="" xmlns:a16="http://schemas.microsoft.com/office/drawing/2014/main" id="{9818DA34-78DE-F447-8BB4-C6F0C8A2493C}"/>
                  </a:ext>
                </a:extLst>
              </p:cNvPr>
              <p:cNvPicPr>
                <a:picLocks noChangeAspect="1"/>
              </p:cNvPicPr>
              <p:nvPr/>
            </p:nvPicPr>
            <p:blipFill>
              <a:blip r:embed="rId8">
                <a:extLst/>
              </a:blip>
              <a:stretch>
                <a:fillRect/>
              </a:stretch>
            </p:blipFill>
            <p:spPr>
              <a:xfrm>
                <a:off x="709486" y="121919"/>
                <a:ext cx="2271416" cy="1280162"/>
              </a:xfrm>
              <a:prstGeom prst="rect">
                <a:avLst/>
              </a:prstGeom>
              <a:ln w="12700" cap="flat">
                <a:noFill/>
                <a:miter lim="400000"/>
              </a:ln>
              <a:effectLst/>
            </p:spPr>
          </p:pic>
        </p:grpSp>
        <p:grpSp>
          <p:nvGrpSpPr>
            <p:cNvPr id="14" name="Group 28">
              <a:extLst>
                <a:ext uri="{FF2B5EF4-FFF2-40B4-BE49-F238E27FC236}">
                  <a16:creationId xmlns="" xmlns:a16="http://schemas.microsoft.com/office/drawing/2014/main" id="{12949DC2-12AD-0740-AF76-5600420F4C34}"/>
                </a:ext>
              </a:extLst>
            </p:cNvPr>
            <p:cNvGrpSpPr>
              <a:grpSpLocks noChangeAspect="1"/>
            </p:cNvGrpSpPr>
            <p:nvPr/>
          </p:nvGrpSpPr>
          <p:grpSpPr>
            <a:xfrm>
              <a:off x="15405359" y="12525510"/>
              <a:ext cx="2214232" cy="914400"/>
              <a:chOff x="0" y="0"/>
              <a:chExt cx="3690387" cy="1524000"/>
            </a:xfrm>
          </p:grpSpPr>
          <p:sp>
            <p:nvSpPr>
              <p:cNvPr id="24" name="Rectangle 23">
                <a:extLst>
                  <a:ext uri="{FF2B5EF4-FFF2-40B4-BE49-F238E27FC236}">
                    <a16:creationId xmlns="" xmlns:a16="http://schemas.microsoft.com/office/drawing/2014/main" id="{E07864F0-6BA0-E449-B60E-1A240EB26410}"/>
                  </a:ext>
                </a:extLst>
              </p:cNvPr>
              <p:cNvSpPr/>
              <p:nvPr/>
            </p:nvSpPr>
            <p:spPr>
              <a:xfrm>
                <a:off x="0" y="0"/>
                <a:ext cx="3690388" cy="1524000"/>
              </a:xfrm>
              <a:prstGeom prst="rect">
                <a:avLst/>
              </a:prstGeom>
              <a:solidFill>
                <a:srgbClr val="FFFFFF"/>
              </a:solidFill>
              <a:ln w="50800" cap="flat">
                <a:solidFill>
                  <a:srgbClr val="D9D9D9"/>
                </a:solidFill>
                <a:prstDash val="solid"/>
                <a:round/>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pic>
            <p:nvPicPr>
              <p:cNvPr id="25" name="Picture 6" descr="Picture 6">
                <a:extLst>
                  <a:ext uri="{FF2B5EF4-FFF2-40B4-BE49-F238E27FC236}">
                    <a16:creationId xmlns="" xmlns:a16="http://schemas.microsoft.com/office/drawing/2014/main" id="{1F7232F4-65D0-4E45-8B36-9357570A3D65}"/>
                  </a:ext>
                </a:extLst>
              </p:cNvPr>
              <p:cNvPicPr>
                <a:picLocks noChangeAspect="1"/>
              </p:cNvPicPr>
              <p:nvPr/>
            </p:nvPicPr>
            <p:blipFill>
              <a:blip r:embed="rId9">
                <a:extLst/>
              </a:blip>
              <a:stretch>
                <a:fillRect/>
              </a:stretch>
            </p:blipFill>
            <p:spPr>
              <a:xfrm>
                <a:off x="144668" y="259079"/>
                <a:ext cx="3401054" cy="1005842"/>
              </a:xfrm>
              <a:prstGeom prst="rect">
                <a:avLst/>
              </a:prstGeom>
              <a:ln w="12700" cap="flat">
                <a:noFill/>
                <a:miter lim="400000"/>
              </a:ln>
              <a:effectLst/>
            </p:spPr>
          </p:pic>
        </p:grpSp>
        <p:grpSp>
          <p:nvGrpSpPr>
            <p:cNvPr id="15" name="Group 14">
              <a:extLst>
                <a:ext uri="{FF2B5EF4-FFF2-40B4-BE49-F238E27FC236}">
                  <a16:creationId xmlns="" xmlns:a16="http://schemas.microsoft.com/office/drawing/2014/main" id="{51E9E048-0A13-8442-858C-33FB38E26E24}"/>
                </a:ext>
              </a:extLst>
            </p:cNvPr>
            <p:cNvGrpSpPr>
              <a:grpSpLocks noChangeAspect="1"/>
            </p:cNvGrpSpPr>
            <p:nvPr/>
          </p:nvGrpSpPr>
          <p:grpSpPr>
            <a:xfrm>
              <a:off x="351803" y="12525510"/>
              <a:ext cx="2214233" cy="914400"/>
              <a:chOff x="0" y="0"/>
              <a:chExt cx="3690387" cy="1524000"/>
            </a:xfrm>
          </p:grpSpPr>
          <p:sp>
            <p:nvSpPr>
              <p:cNvPr id="22" name="Rectangle 1">
                <a:extLst>
                  <a:ext uri="{FF2B5EF4-FFF2-40B4-BE49-F238E27FC236}">
                    <a16:creationId xmlns="" xmlns:a16="http://schemas.microsoft.com/office/drawing/2014/main" id="{EBE50863-80BD-E344-86EB-6642783F2383}"/>
                  </a:ext>
                </a:extLst>
              </p:cNvPr>
              <p:cNvSpPr/>
              <p:nvPr/>
            </p:nvSpPr>
            <p:spPr>
              <a:xfrm>
                <a:off x="0" y="0"/>
                <a:ext cx="3690388" cy="1524000"/>
              </a:xfrm>
              <a:prstGeom prst="rect">
                <a:avLst/>
              </a:prstGeom>
              <a:solidFill>
                <a:srgbClr val="FFFFFF"/>
              </a:solidFill>
              <a:ln w="50800" cap="flat">
                <a:solidFill>
                  <a:srgbClr val="D9D9D9"/>
                </a:solidFill>
                <a:prstDash val="solid"/>
                <a:round/>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pic>
            <p:nvPicPr>
              <p:cNvPr id="23" name="Picture 9" descr="Picture 9">
                <a:extLst>
                  <a:ext uri="{FF2B5EF4-FFF2-40B4-BE49-F238E27FC236}">
                    <a16:creationId xmlns="" xmlns:a16="http://schemas.microsoft.com/office/drawing/2014/main" id="{5139D491-F12A-0D4F-8664-4E083EDF8746}"/>
                  </a:ext>
                </a:extLst>
              </p:cNvPr>
              <p:cNvPicPr>
                <a:picLocks noChangeAspect="1"/>
              </p:cNvPicPr>
              <p:nvPr/>
            </p:nvPicPr>
            <p:blipFill>
              <a:blip r:embed="rId10">
                <a:extLst/>
              </a:blip>
              <a:srcRect/>
              <a:stretch>
                <a:fillRect/>
              </a:stretch>
            </p:blipFill>
            <p:spPr>
              <a:xfrm>
                <a:off x="517840" y="213359"/>
                <a:ext cx="2654710" cy="1097282"/>
              </a:xfrm>
              <a:prstGeom prst="rect">
                <a:avLst/>
              </a:prstGeom>
              <a:ln w="12700" cap="flat">
                <a:noFill/>
                <a:miter lim="400000"/>
              </a:ln>
              <a:effectLst/>
            </p:spPr>
          </p:pic>
        </p:grpSp>
        <p:grpSp>
          <p:nvGrpSpPr>
            <p:cNvPr id="16" name="Group 31">
              <a:extLst>
                <a:ext uri="{FF2B5EF4-FFF2-40B4-BE49-F238E27FC236}">
                  <a16:creationId xmlns="" xmlns:a16="http://schemas.microsoft.com/office/drawing/2014/main" id="{5659F8CD-71AB-EA41-84F9-5891B7966D45}"/>
                </a:ext>
              </a:extLst>
            </p:cNvPr>
            <p:cNvGrpSpPr>
              <a:grpSpLocks noChangeAspect="1"/>
            </p:cNvGrpSpPr>
            <p:nvPr/>
          </p:nvGrpSpPr>
          <p:grpSpPr>
            <a:xfrm>
              <a:off x="2866552" y="12525510"/>
              <a:ext cx="2214233" cy="914400"/>
              <a:chOff x="0" y="0"/>
              <a:chExt cx="3690387" cy="1524000"/>
            </a:xfrm>
          </p:grpSpPr>
          <p:sp>
            <p:nvSpPr>
              <p:cNvPr id="20" name="Rectangle 11">
                <a:extLst>
                  <a:ext uri="{FF2B5EF4-FFF2-40B4-BE49-F238E27FC236}">
                    <a16:creationId xmlns="" xmlns:a16="http://schemas.microsoft.com/office/drawing/2014/main" id="{DFE6E1CF-B00D-7142-857E-B5FD695C7456}"/>
                  </a:ext>
                </a:extLst>
              </p:cNvPr>
              <p:cNvSpPr/>
              <p:nvPr/>
            </p:nvSpPr>
            <p:spPr>
              <a:xfrm>
                <a:off x="0" y="0"/>
                <a:ext cx="3690388" cy="1524000"/>
              </a:xfrm>
              <a:prstGeom prst="rect">
                <a:avLst/>
              </a:prstGeom>
              <a:solidFill>
                <a:srgbClr val="FFFFFF"/>
              </a:solidFill>
              <a:ln w="50800" cap="flat">
                <a:solidFill>
                  <a:srgbClr val="D9D9D9"/>
                </a:solidFill>
                <a:prstDash val="solid"/>
                <a:round/>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pic>
            <p:nvPicPr>
              <p:cNvPr id="21" name="Picture 11" descr="Picture 11">
                <a:extLst>
                  <a:ext uri="{FF2B5EF4-FFF2-40B4-BE49-F238E27FC236}">
                    <a16:creationId xmlns="" xmlns:a16="http://schemas.microsoft.com/office/drawing/2014/main" id="{A5FF9B9A-38A0-7D49-B80C-5AFE915B928E}"/>
                  </a:ext>
                </a:extLst>
              </p:cNvPr>
              <p:cNvPicPr>
                <a:picLocks noChangeAspect="1"/>
              </p:cNvPicPr>
              <p:nvPr/>
            </p:nvPicPr>
            <p:blipFill>
              <a:blip r:embed="rId11">
                <a:extLst/>
              </a:blip>
              <a:stretch>
                <a:fillRect/>
              </a:stretch>
            </p:blipFill>
            <p:spPr>
              <a:xfrm>
                <a:off x="264750" y="121919"/>
                <a:ext cx="3160888" cy="1280162"/>
              </a:xfrm>
              <a:prstGeom prst="rect">
                <a:avLst/>
              </a:prstGeom>
              <a:ln w="12700" cap="flat">
                <a:noFill/>
                <a:miter lim="400000"/>
              </a:ln>
              <a:effectLst/>
            </p:spPr>
          </p:pic>
        </p:grpSp>
        <p:grpSp>
          <p:nvGrpSpPr>
            <p:cNvPr id="17" name="Group 33">
              <a:extLst>
                <a:ext uri="{FF2B5EF4-FFF2-40B4-BE49-F238E27FC236}">
                  <a16:creationId xmlns="" xmlns:a16="http://schemas.microsoft.com/office/drawing/2014/main" id="{E7055BFB-6804-FF4C-BD71-5811B3B2078E}"/>
                </a:ext>
              </a:extLst>
            </p:cNvPr>
            <p:cNvGrpSpPr>
              <a:grpSpLocks noChangeAspect="1"/>
            </p:cNvGrpSpPr>
            <p:nvPr/>
          </p:nvGrpSpPr>
          <p:grpSpPr>
            <a:xfrm>
              <a:off x="10397596" y="12525510"/>
              <a:ext cx="2214233" cy="914400"/>
              <a:chOff x="0" y="0"/>
              <a:chExt cx="3690387" cy="1524000"/>
            </a:xfrm>
          </p:grpSpPr>
          <p:sp>
            <p:nvSpPr>
              <p:cNvPr id="18" name="Rectangle 15">
                <a:extLst>
                  <a:ext uri="{FF2B5EF4-FFF2-40B4-BE49-F238E27FC236}">
                    <a16:creationId xmlns="" xmlns:a16="http://schemas.microsoft.com/office/drawing/2014/main" id="{F6AA42B7-4A54-704D-8EC6-C5BA7123F499}"/>
                  </a:ext>
                </a:extLst>
              </p:cNvPr>
              <p:cNvSpPr/>
              <p:nvPr/>
            </p:nvSpPr>
            <p:spPr>
              <a:xfrm>
                <a:off x="0" y="0"/>
                <a:ext cx="3690388" cy="1524000"/>
              </a:xfrm>
              <a:prstGeom prst="rect">
                <a:avLst/>
              </a:prstGeom>
              <a:solidFill>
                <a:srgbClr val="FFFFFF"/>
              </a:solidFill>
              <a:ln w="50800" cap="flat">
                <a:solidFill>
                  <a:srgbClr val="D9D9D9"/>
                </a:solidFill>
                <a:prstDash val="solid"/>
                <a:round/>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pic>
            <p:nvPicPr>
              <p:cNvPr id="19" name="Picture 7" descr="Picture 7">
                <a:extLst>
                  <a:ext uri="{FF2B5EF4-FFF2-40B4-BE49-F238E27FC236}">
                    <a16:creationId xmlns="" xmlns:a16="http://schemas.microsoft.com/office/drawing/2014/main" id="{A65D2D93-BF89-CE4D-BCD6-27FCEE63298E}"/>
                  </a:ext>
                </a:extLst>
              </p:cNvPr>
              <p:cNvPicPr>
                <a:picLocks noChangeAspect="1"/>
              </p:cNvPicPr>
              <p:nvPr/>
            </p:nvPicPr>
            <p:blipFill>
              <a:blip r:embed="rId12">
                <a:extLst/>
              </a:blip>
              <a:srcRect t="39354" b="35298"/>
              <a:stretch>
                <a:fillRect/>
              </a:stretch>
            </p:blipFill>
            <p:spPr>
              <a:xfrm>
                <a:off x="113596" y="323087"/>
                <a:ext cx="3463196" cy="877826"/>
              </a:xfrm>
              <a:prstGeom prst="rect">
                <a:avLst/>
              </a:prstGeom>
              <a:ln w="12700" cap="flat">
                <a:noFill/>
                <a:miter lim="400000"/>
              </a:ln>
              <a:effectLst/>
            </p:spPr>
          </p:pic>
        </p:grpSp>
      </p:grpSp>
      <p:pic>
        <p:nvPicPr>
          <p:cNvPr id="1028" name="Picture 4" descr="Erika Shugar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281017" y="10447540"/>
            <a:ext cx="2057400" cy="2009553"/>
          </a:xfrm>
          <a:prstGeom prst="ellipse">
            <a:avLst/>
          </a:prstGeom>
          <a:noFill/>
          <a:extLst>
            <a:ext uri="{909E8E84-426E-40DD-AFC4-6F175D3DCCD1}">
              <a14:hiddenFill xmlns:a14="http://schemas.microsoft.com/office/drawing/2010/main">
                <a:solidFill>
                  <a:srgbClr val="FFFFFF"/>
                </a:solidFill>
              </a14:hiddenFill>
            </a:ext>
          </a:extLst>
        </p:spPr>
      </p:pic>
      <p:sp>
        <p:nvSpPr>
          <p:cNvPr id="4" name="AutoShape 9" descr="Image result for veronique kierm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AutoShape 11" descr="Image result for veronique kierm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Rectangle 61"/>
          <p:cNvSpPr/>
          <p:nvPr/>
        </p:nvSpPr>
        <p:spPr>
          <a:xfrm>
            <a:off x="356873" y="5865468"/>
            <a:ext cx="3773214" cy="892552"/>
          </a:xfrm>
          <a:prstGeom prst="rect">
            <a:avLst/>
          </a:prstGeom>
        </p:spPr>
        <p:txBody>
          <a:bodyPr wrap="square">
            <a:spAutoFit/>
          </a:bodyPr>
          <a:lstStyle/>
          <a:p>
            <a:r>
              <a:rPr lang="en-US" sz="2600" b="0" dirty="0" smtClean="0"/>
              <a:t>Stephen Curry, Chair</a:t>
            </a:r>
          </a:p>
          <a:p>
            <a:r>
              <a:rPr lang="en-US" sz="2600" b="0" dirty="0" smtClean="0"/>
              <a:t>Imperial College London</a:t>
            </a:r>
            <a:endParaRPr lang="en-US" sz="2600" dirty="0"/>
          </a:p>
        </p:txBody>
      </p:sp>
      <p:pic>
        <p:nvPicPr>
          <p:cNvPr id="1041" name="Picture 17" descr="Image result for catriona maccallum"/>
          <p:cNvPicPr>
            <a:picLocks noChangeAspect="1" noChangeArrowheads="1"/>
          </p:cNvPicPr>
          <p:nvPr/>
        </p:nvPicPr>
        <p:blipFill rotWithShape="1">
          <a:blip r:embed="rId14">
            <a:extLst>
              <a:ext uri="{28A0092B-C50C-407E-A947-70E740481C1C}">
                <a14:useLocalDpi xmlns:a14="http://schemas.microsoft.com/office/drawing/2010/main" val="0"/>
              </a:ext>
            </a:extLst>
          </a:blip>
          <a:srcRect b="12667"/>
          <a:stretch/>
        </p:blipFill>
        <p:spPr bwMode="auto">
          <a:xfrm>
            <a:off x="1214780" y="7025586"/>
            <a:ext cx="2057400" cy="2041814"/>
          </a:xfrm>
          <a:prstGeom prst="ellipse">
            <a:avLst/>
          </a:prstGeom>
          <a:noFill/>
          <a:extLst>
            <a:ext uri="{909E8E84-426E-40DD-AFC4-6F175D3DCCD1}">
              <a14:hiddenFill xmlns:a14="http://schemas.microsoft.com/office/drawing/2010/main">
                <a:solidFill>
                  <a:srgbClr val="FFFFFF"/>
                </a:solidFill>
              </a14:hiddenFill>
            </a:ext>
          </a:extLst>
        </p:spPr>
      </p:pic>
      <p:pic>
        <p:nvPicPr>
          <p:cNvPr id="1043" name="Picture 19" descr="Image result for Erin McKiernan"/>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878203" y="7025586"/>
            <a:ext cx="2057400" cy="2057401"/>
          </a:xfrm>
          <a:prstGeom prst="ellipse">
            <a:avLst/>
          </a:prstGeom>
          <a:noFill/>
          <a:extLst>
            <a:ext uri="{909E8E84-426E-40DD-AFC4-6F175D3DCCD1}">
              <a14:hiddenFill xmlns:a14="http://schemas.microsoft.com/office/drawing/2010/main">
                <a:solidFill>
                  <a:srgbClr val="FFFFFF"/>
                </a:solidFill>
              </a14:hiddenFill>
            </a:ext>
          </a:extLst>
        </p:spPr>
      </p:pic>
      <p:pic>
        <p:nvPicPr>
          <p:cNvPr id="1045" name="Picture 21" descr="Image result for Claire Moulton Company of Biologists"/>
          <p:cNvPicPr>
            <a:picLocks noChangeAspect="1" noChangeArrowheads="1"/>
          </p:cNvPicPr>
          <p:nvPr/>
        </p:nvPicPr>
        <p:blipFill rotWithShape="1">
          <a:blip r:embed="rId16">
            <a:extLst>
              <a:ext uri="{28A0092B-C50C-407E-A947-70E740481C1C}">
                <a14:useLocalDpi xmlns:a14="http://schemas.microsoft.com/office/drawing/2010/main" val="0"/>
              </a:ext>
            </a:extLst>
          </a:blip>
          <a:srcRect r="32293" b="32686"/>
          <a:stretch/>
        </p:blipFill>
        <p:spPr bwMode="auto">
          <a:xfrm>
            <a:off x="10613083" y="7025586"/>
            <a:ext cx="2057400" cy="2045443"/>
          </a:xfrm>
          <a:prstGeom prst="ellipse">
            <a:avLst/>
          </a:prstGeom>
          <a:noFill/>
          <a:extLst>
            <a:ext uri="{909E8E84-426E-40DD-AFC4-6F175D3DCCD1}">
              <a14:hiddenFill xmlns:a14="http://schemas.microsoft.com/office/drawing/2010/main">
                <a:solidFill>
                  <a:srgbClr val="FFFFFF"/>
                </a:solidFill>
              </a14:hiddenFill>
            </a:ext>
          </a:extLst>
        </p:spPr>
      </p:pic>
      <p:pic>
        <p:nvPicPr>
          <p:cNvPr id="1049" name="Picture 25" descr="Image result for Bernd Pulverer EMBO"/>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243936" y="10423616"/>
            <a:ext cx="2057400" cy="2057400"/>
          </a:xfrm>
          <a:prstGeom prst="ellipse">
            <a:avLst/>
          </a:prstGeom>
          <a:noFill/>
          <a:extLst>
            <a:ext uri="{909E8E84-426E-40DD-AFC4-6F175D3DCCD1}">
              <a14:hiddenFill xmlns:a14="http://schemas.microsoft.com/office/drawing/2010/main">
                <a:solidFill>
                  <a:srgbClr val="FFFFFF"/>
                </a:solidFill>
              </a14:hiddenFill>
            </a:ext>
          </a:extLst>
        </p:spPr>
      </p:pic>
      <p:pic>
        <p:nvPicPr>
          <p:cNvPr id="1051" name="Picture 27" descr="Image result for Fiona Reddington Cancer Research UK"/>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304019" y="10423616"/>
            <a:ext cx="2057400" cy="2057400"/>
          </a:xfrm>
          <a:prstGeom prst="ellipse">
            <a:avLst/>
          </a:prstGeom>
          <a:noFill/>
          <a:extLst>
            <a:ext uri="{909E8E84-426E-40DD-AFC4-6F175D3DCCD1}">
              <a14:hiddenFill xmlns:a14="http://schemas.microsoft.com/office/drawing/2010/main">
                <a:solidFill>
                  <a:srgbClr val="FFFFFF"/>
                </a:solidFill>
              </a14:hiddenFill>
            </a:ext>
          </a:extLst>
        </p:spPr>
      </p:pic>
      <p:sp>
        <p:nvSpPr>
          <p:cNvPr id="74" name="Rectangle 73"/>
          <p:cNvSpPr/>
          <p:nvPr/>
        </p:nvSpPr>
        <p:spPr>
          <a:xfrm>
            <a:off x="9755176" y="5865468"/>
            <a:ext cx="3773214" cy="892552"/>
          </a:xfrm>
          <a:prstGeom prst="rect">
            <a:avLst/>
          </a:prstGeom>
        </p:spPr>
        <p:txBody>
          <a:bodyPr wrap="square">
            <a:spAutoFit/>
          </a:bodyPr>
          <a:lstStyle/>
          <a:p>
            <a:r>
              <a:rPr lang="en-US" sz="2600" b="0" dirty="0" smtClean="0"/>
              <a:t>Veronique </a:t>
            </a:r>
            <a:r>
              <a:rPr lang="en-US" sz="2600" b="0" dirty="0" err="1" smtClean="0"/>
              <a:t>Kiermer</a:t>
            </a:r>
            <a:endParaRPr lang="en-US" sz="2600" b="0" dirty="0" smtClean="0"/>
          </a:p>
          <a:p>
            <a:r>
              <a:rPr lang="en-US" sz="2600" b="0" dirty="0" smtClean="0"/>
              <a:t>PLOS</a:t>
            </a:r>
            <a:endParaRPr lang="en-US" sz="2600" dirty="0"/>
          </a:p>
        </p:txBody>
      </p:sp>
      <p:sp>
        <p:nvSpPr>
          <p:cNvPr id="75" name="Rectangle 74"/>
          <p:cNvSpPr/>
          <p:nvPr/>
        </p:nvSpPr>
        <p:spPr>
          <a:xfrm>
            <a:off x="3886524" y="5865468"/>
            <a:ext cx="6040759" cy="892552"/>
          </a:xfrm>
          <a:prstGeom prst="rect">
            <a:avLst/>
          </a:prstGeom>
        </p:spPr>
        <p:txBody>
          <a:bodyPr wrap="square">
            <a:spAutoFit/>
          </a:bodyPr>
          <a:lstStyle/>
          <a:p>
            <a:r>
              <a:rPr lang="en-US" sz="2600" b="0" dirty="0" smtClean="0"/>
              <a:t>Jennifer Hansen</a:t>
            </a:r>
          </a:p>
          <a:p>
            <a:r>
              <a:rPr lang="en-US" sz="2600" b="0" dirty="0" smtClean="0"/>
              <a:t>Bill and Melinda Gates Foundation</a:t>
            </a:r>
            <a:endParaRPr lang="en-US" sz="2600" dirty="0"/>
          </a:p>
        </p:txBody>
      </p:sp>
      <p:sp>
        <p:nvSpPr>
          <p:cNvPr id="76" name="Rectangle 75"/>
          <p:cNvSpPr/>
          <p:nvPr/>
        </p:nvSpPr>
        <p:spPr>
          <a:xfrm>
            <a:off x="14196893" y="5865468"/>
            <a:ext cx="3773214" cy="892552"/>
          </a:xfrm>
          <a:prstGeom prst="rect">
            <a:avLst/>
          </a:prstGeom>
        </p:spPr>
        <p:txBody>
          <a:bodyPr wrap="square">
            <a:spAutoFit/>
          </a:bodyPr>
          <a:lstStyle/>
          <a:p>
            <a:r>
              <a:rPr lang="en-US" sz="2600" b="0" dirty="0" smtClean="0"/>
              <a:t>Robert </a:t>
            </a:r>
            <a:r>
              <a:rPr lang="en-US" sz="2600" b="0" dirty="0" err="1" smtClean="0"/>
              <a:t>Kile</a:t>
            </a:r>
            <a:r>
              <a:rPr lang="en-US" sz="2600" dirty="0" err="1" smtClean="0"/>
              <a:t>y</a:t>
            </a:r>
            <a:endParaRPr lang="en-US" sz="2600" dirty="0" smtClean="0"/>
          </a:p>
          <a:p>
            <a:r>
              <a:rPr lang="en-US" sz="2600" b="0" dirty="0" err="1" smtClean="0"/>
              <a:t>Wellcome</a:t>
            </a:r>
            <a:endParaRPr lang="en-US" sz="2600" b="0" dirty="0" smtClean="0"/>
          </a:p>
        </p:txBody>
      </p:sp>
      <p:pic>
        <p:nvPicPr>
          <p:cNvPr id="81" name="Picture 23" descr="Image result for Mark Patterson eLife"/>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l="11452" r="22794"/>
          <a:stretch/>
        </p:blipFill>
        <p:spPr bwMode="auto">
          <a:xfrm>
            <a:off x="15054800" y="7025586"/>
            <a:ext cx="2057400" cy="2053114"/>
          </a:xfrm>
          <a:prstGeom prst="ellipse">
            <a:avLst/>
          </a:prstGeom>
          <a:noFill/>
          <a:extLst>
            <a:ext uri="{909E8E84-426E-40DD-AFC4-6F175D3DCCD1}">
              <a14:hiddenFill xmlns:a14="http://schemas.microsoft.com/office/drawing/2010/main">
                <a:solidFill>
                  <a:srgbClr val="FFFFFF"/>
                </a:solidFill>
              </a14:hiddenFill>
            </a:ext>
          </a:extLst>
        </p:spPr>
      </p:pic>
      <p:pic>
        <p:nvPicPr>
          <p:cNvPr id="82" name="Picture 6" descr="Portrait Picture"/>
          <p:cNvPicPr preferRelativeResize="0">
            <a:picLocks noChangeArrowheads="1"/>
          </p:cNvPicPr>
          <p:nvPr/>
        </p:nvPicPr>
        <p:blipFill rotWithShape="1">
          <a:blip r:embed="rId20">
            <a:extLst>
              <a:ext uri="{28A0092B-C50C-407E-A947-70E740481C1C}">
                <a14:useLocalDpi xmlns:a14="http://schemas.microsoft.com/office/drawing/2010/main" val="0"/>
              </a:ext>
            </a:extLst>
          </a:blip>
          <a:srcRect b="22179"/>
          <a:stretch/>
        </p:blipFill>
        <p:spPr bwMode="auto">
          <a:xfrm>
            <a:off x="1214780" y="3745065"/>
            <a:ext cx="2057400" cy="2057400"/>
          </a:xfrm>
          <a:prstGeom prst="ellipse">
            <a:avLst/>
          </a:prstGeom>
          <a:noFill/>
          <a:extLst>
            <a:ext uri="{909E8E84-426E-40DD-AFC4-6F175D3DCCD1}">
              <a14:hiddenFill xmlns:a14="http://schemas.microsoft.com/office/drawing/2010/main">
                <a:solidFill>
                  <a:srgbClr val="FFFFFF"/>
                </a:solidFill>
              </a14:hiddenFill>
            </a:ext>
          </a:extLst>
        </p:spPr>
      </p:pic>
      <p:pic>
        <p:nvPicPr>
          <p:cNvPr id="83" name="Picture 7"/>
          <p:cNvPicPr>
            <a:picLocks noChangeAspect="1" noChangeArrowheads="1"/>
          </p:cNvPicPr>
          <p:nvPr/>
        </p:nvPicPr>
        <p:blipFill rotWithShape="1">
          <a:blip r:embed="rId21" cstate="print">
            <a:extLst>
              <a:ext uri="{28A0092B-C50C-407E-A947-70E740481C1C}">
                <a14:useLocalDpi xmlns:a14="http://schemas.microsoft.com/office/drawing/2010/main" val="0"/>
              </a:ext>
            </a:extLst>
          </a:blip>
          <a:srcRect l="20483" r="17362" b="13366"/>
          <a:stretch/>
        </p:blipFill>
        <p:spPr bwMode="auto">
          <a:xfrm>
            <a:off x="5878203" y="3745065"/>
            <a:ext cx="2057400" cy="205618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 name="Picture 13" descr="Image result for veronique kierme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0613083" y="3745065"/>
            <a:ext cx="2057400" cy="2057400"/>
          </a:xfrm>
          <a:prstGeom prst="ellipse">
            <a:avLst/>
          </a:prstGeom>
          <a:noFill/>
          <a:extLst>
            <a:ext uri="{909E8E84-426E-40DD-AFC4-6F175D3DCCD1}">
              <a14:hiddenFill xmlns:a14="http://schemas.microsoft.com/office/drawing/2010/main">
                <a:solidFill>
                  <a:srgbClr val="FFFFFF"/>
                </a:solidFill>
              </a14:hiddenFill>
            </a:ext>
          </a:extLst>
        </p:spPr>
      </p:pic>
      <p:pic>
        <p:nvPicPr>
          <p:cNvPr id="85" name="Picture 15" descr="Image result for Robert Kiley Wellcome"/>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5054800" y="3745065"/>
            <a:ext cx="2057400" cy="2057401"/>
          </a:xfrm>
          <a:prstGeom prst="ellipse">
            <a:avLst/>
          </a:prstGeom>
          <a:noFill/>
          <a:extLst>
            <a:ext uri="{909E8E84-426E-40DD-AFC4-6F175D3DCCD1}">
              <a14:hiddenFill xmlns:a14="http://schemas.microsoft.com/office/drawing/2010/main">
                <a:solidFill>
                  <a:srgbClr val="FFFFFF"/>
                </a:solidFill>
              </a14:hiddenFill>
            </a:ext>
          </a:extLst>
        </p:spPr>
      </p:pic>
      <p:sp>
        <p:nvSpPr>
          <p:cNvPr id="94" name="Rectangle 93"/>
          <p:cNvSpPr/>
          <p:nvPr/>
        </p:nvSpPr>
        <p:spPr>
          <a:xfrm>
            <a:off x="356873" y="9124550"/>
            <a:ext cx="3773214" cy="892552"/>
          </a:xfrm>
          <a:prstGeom prst="rect">
            <a:avLst/>
          </a:prstGeom>
        </p:spPr>
        <p:txBody>
          <a:bodyPr wrap="square">
            <a:spAutoFit/>
          </a:bodyPr>
          <a:lstStyle/>
          <a:p>
            <a:r>
              <a:rPr lang="en-US" sz="2600" b="0" dirty="0" err="1" smtClean="0"/>
              <a:t>Catriona</a:t>
            </a:r>
            <a:r>
              <a:rPr lang="en-US" sz="2600" b="0" dirty="0" smtClean="0"/>
              <a:t> </a:t>
            </a:r>
            <a:r>
              <a:rPr lang="en-US" sz="2600" b="0" dirty="0" err="1" smtClean="0"/>
              <a:t>MacCallum</a:t>
            </a:r>
            <a:endParaRPr lang="en-US" sz="2600" b="0" dirty="0" smtClean="0"/>
          </a:p>
          <a:p>
            <a:r>
              <a:rPr lang="en-US" sz="2600" b="0" dirty="0" err="1" smtClean="0"/>
              <a:t>Hindawi</a:t>
            </a:r>
            <a:endParaRPr lang="en-US" sz="2600" dirty="0"/>
          </a:p>
        </p:txBody>
      </p:sp>
      <p:sp>
        <p:nvSpPr>
          <p:cNvPr id="95" name="Rectangle 94"/>
          <p:cNvSpPr/>
          <p:nvPr/>
        </p:nvSpPr>
        <p:spPr>
          <a:xfrm>
            <a:off x="2386029" y="12552939"/>
            <a:ext cx="3773214" cy="892552"/>
          </a:xfrm>
          <a:prstGeom prst="rect">
            <a:avLst/>
          </a:prstGeom>
        </p:spPr>
        <p:txBody>
          <a:bodyPr wrap="square">
            <a:spAutoFit/>
          </a:bodyPr>
          <a:lstStyle/>
          <a:p>
            <a:r>
              <a:rPr lang="en-US" sz="2600" b="0" dirty="0" smtClean="0"/>
              <a:t>Bernd Pulverer</a:t>
            </a:r>
          </a:p>
          <a:p>
            <a:r>
              <a:rPr lang="en-US" sz="2600" b="0" dirty="0" smtClean="0"/>
              <a:t>EMBO</a:t>
            </a:r>
            <a:endParaRPr lang="en-US" sz="2600" dirty="0"/>
          </a:p>
        </p:txBody>
      </p:sp>
      <p:sp>
        <p:nvSpPr>
          <p:cNvPr id="96" name="Rectangle 95"/>
          <p:cNvSpPr/>
          <p:nvPr/>
        </p:nvSpPr>
        <p:spPr>
          <a:xfrm>
            <a:off x="7446112" y="12552939"/>
            <a:ext cx="3773214" cy="892552"/>
          </a:xfrm>
          <a:prstGeom prst="rect">
            <a:avLst/>
          </a:prstGeom>
        </p:spPr>
        <p:txBody>
          <a:bodyPr wrap="square">
            <a:spAutoFit/>
          </a:bodyPr>
          <a:lstStyle/>
          <a:p>
            <a:r>
              <a:rPr lang="en-US" sz="2600" b="0" dirty="0" smtClean="0"/>
              <a:t>Fiona </a:t>
            </a:r>
            <a:r>
              <a:rPr lang="en-US" sz="2600" b="0" dirty="0" err="1" smtClean="0"/>
              <a:t>Reddington</a:t>
            </a:r>
            <a:endParaRPr lang="en-US" sz="2600" b="0" dirty="0" smtClean="0"/>
          </a:p>
          <a:p>
            <a:r>
              <a:rPr lang="en-US" sz="2600" b="0" dirty="0" smtClean="0"/>
              <a:t>Cancer Research UK</a:t>
            </a:r>
            <a:endParaRPr lang="en-US" sz="2600" dirty="0"/>
          </a:p>
        </p:txBody>
      </p:sp>
      <p:sp>
        <p:nvSpPr>
          <p:cNvPr id="97" name="Rectangle 96"/>
          <p:cNvSpPr/>
          <p:nvPr/>
        </p:nvSpPr>
        <p:spPr>
          <a:xfrm>
            <a:off x="11322034" y="12552939"/>
            <a:ext cx="5975366" cy="892552"/>
          </a:xfrm>
          <a:prstGeom prst="rect">
            <a:avLst/>
          </a:prstGeom>
        </p:spPr>
        <p:txBody>
          <a:bodyPr wrap="square">
            <a:spAutoFit/>
          </a:bodyPr>
          <a:lstStyle/>
          <a:p>
            <a:r>
              <a:rPr lang="en-US" sz="2600" b="0" dirty="0" smtClean="0"/>
              <a:t>Erika Shugart</a:t>
            </a:r>
          </a:p>
          <a:p>
            <a:r>
              <a:rPr lang="en-US" sz="2600" b="0" dirty="0" smtClean="0"/>
              <a:t>American Society for Cell Biology</a:t>
            </a:r>
            <a:endParaRPr lang="en-US" sz="2600" dirty="0"/>
          </a:p>
        </p:txBody>
      </p:sp>
      <p:sp>
        <p:nvSpPr>
          <p:cNvPr id="98" name="Rectangle 97"/>
          <p:cNvSpPr/>
          <p:nvPr/>
        </p:nvSpPr>
        <p:spPr>
          <a:xfrm>
            <a:off x="5020296" y="9124550"/>
            <a:ext cx="3773214" cy="1292662"/>
          </a:xfrm>
          <a:prstGeom prst="rect">
            <a:avLst/>
          </a:prstGeom>
        </p:spPr>
        <p:txBody>
          <a:bodyPr wrap="square">
            <a:spAutoFit/>
          </a:bodyPr>
          <a:lstStyle/>
          <a:p>
            <a:r>
              <a:rPr lang="en-US" sz="2600" b="0" dirty="0" smtClean="0"/>
              <a:t>Erin McKiernan</a:t>
            </a:r>
          </a:p>
          <a:p>
            <a:r>
              <a:rPr lang="en-US" sz="2600" b="0" dirty="0" smtClean="0"/>
              <a:t>National Autonomous University of Mexico</a:t>
            </a:r>
            <a:endParaRPr lang="en-US" sz="2600" dirty="0"/>
          </a:p>
        </p:txBody>
      </p:sp>
      <p:sp>
        <p:nvSpPr>
          <p:cNvPr id="99" name="Rectangle 98"/>
          <p:cNvSpPr/>
          <p:nvPr/>
        </p:nvSpPr>
        <p:spPr>
          <a:xfrm>
            <a:off x="9755176" y="9124550"/>
            <a:ext cx="3773214" cy="892552"/>
          </a:xfrm>
          <a:prstGeom prst="rect">
            <a:avLst/>
          </a:prstGeom>
        </p:spPr>
        <p:txBody>
          <a:bodyPr wrap="square">
            <a:spAutoFit/>
          </a:bodyPr>
          <a:lstStyle/>
          <a:p>
            <a:r>
              <a:rPr lang="en-US" sz="2600" b="0" dirty="0" smtClean="0"/>
              <a:t>Claire Moulton</a:t>
            </a:r>
          </a:p>
          <a:p>
            <a:r>
              <a:rPr lang="en-US" sz="2600" b="0" dirty="0" smtClean="0"/>
              <a:t>Company of Biologists</a:t>
            </a:r>
            <a:endParaRPr lang="en-US" sz="2600" dirty="0"/>
          </a:p>
        </p:txBody>
      </p:sp>
      <p:sp>
        <p:nvSpPr>
          <p:cNvPr id="100" name="Rectangle 99"/>
          <p:cNvSpPr/>
          <p:nvPr/>
        </p:nvSpPr>
        <p:spPr>
          <a:xfrm>
            <a:off x="14196893" y="9124550"/>
            <a:ext cx="3773214" cy="892552"/>
          </a:xfrm>
          <a:prstGeom prst="rect">
            <a:avLst/>
          </a:prstGeom>
        </p:spPr>
        <p:txBody>
          <a:bodyPr wrap="square">
            <a:spAutoFit/>
          </a:bodyPr>
          <a:lstStyle/>
          <a:p>
            <a:r>
              <a:rPr lang="en-US" sz="2600" b="0" dirty="0" smtClean="0"/>
              <a:t>Mark Patterson</a:t>
            </a:r>
          </a:p>
          <a:p>
            <a:r>
              <a:rPr lang="en-US" sz="2600" b="0" dirty="0" err="1" smtClean="0"/>
              <a:t>eLife</a:t>
            </a:r>
            <a:endParaRPr lang="en-US" sz="2600" dirty="0"/>
          </a:p>
        </p:txBody>
      </p:sp>
      <p:pic>
        <p:nvPicPr>
          <p:cNvPr id="1053" name="Picture 29" descr="Image result for anna hatch dora"/>
          <p:cNvPicPr>
            <a:picLocks noChangeAspect="1" noChangeArrowheads="1"/>
          </p:cNvPicPr>
          <p:nvPr/>
        </p:nvPicPr>
        <p:blipFill rotWithShape="1">
          <a:blip r:embed="rId24">
            <a:extLst>
              <a:ext uri="{28A0092B-C50C-407E-A947-70E740481C1C}">
                <a14:useLocalDpi xmlns:a14="http://schemas.microsoft.com/office/drawing/2010/main" val="0"/>
              </a:ext>
            </a:extLst>
          </a:blip>
          <a:srcRect l="38548" r="13297" b="15988"/>
          <a:stretch/>
        </p:blipFill>
        <p:spPr bwMode="auto">
          <a:xfrm>
            <a:off x="20218158" y="5360605"/>
            <a:ext cx="2033229" cy="2057400"/>
          </a:xfrm>
          <a:prstGeom prst="ellipse">
            <a:avLst/>
          </a:prstGeom>
          <a:noFill/>
          <a:extLst>
            <a:ext uri="{909E8E84-426E-40DD-AFC4-6F175D3DCCD1}">
              <a14:hiddenFill xmlns:a14="http://schemas.microsoft.com/office/drawing/2010/main">
                <a:solidFill>
                  <a:srgbClr val="FFFFFF"/>
                </a:solidFill>
              </a14:hiddenFill>
            </a:ext>
          </a:extLst>
        </p:spPr>
      </p:pic>
      <p:sp>
        <p:nvSpPr>
          <p:cNvPr id="102" name="Rectangle 101"/>
          <p:cNvSpPr/>
          <p:nvPr/>
        </p:nvSpPr>
        <p:spPr>
          <a:xfrm>
            <a:off x="19348165" y="7520486"/>
            <a:ext cx="3773214" cy="1292662"/>
          </a:xfrm>
          <a:prstGeom prst="rect">
            <a:avLst/>
          </a:prstGeom>
        </p:spPr>
        <p:txBody>
          <a:bodyPr wrap="square">
            <a:spAutoFit/>
          </a:bodyPr>
          <a:lstStyle/>
          <a:p>
            <a:r>
              <a:rPr lang="en-US" sz="2600" b="0" dirty="0" smtClean="0"/>
              <a:t>Anna Hatch</a:t>
            </a:r>
          </a:p>
          <a:p>
            <a:r>
              <a:rPr lang="en-US" sz="2600" b="0" dirty="0" smtClean="0"/>
              <a:t>DORA Community Manager</a:t>
            </a:r>
            <a:endParaRPr lang="en-US" sz="2600" dirty="0"/>
          </a:p>
        </p:txBody>
      </p:sp>
    </p:spTree>
    <p:extLst>
      <p:ext uri="{BB962C8B-B14F-4D97-AF65-F5344CB8AC3E}">
        <p14:creationId xmlns:p14="http://schemas.microsoft.com/office/powerpoint/2010/main" val="1560583465"/>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itle 1"/>
          <p:cNvSpPr txBox="1">
            <a:spLocks noGrp="1"/>
          </p:cNvSpPr>
          <p:nvPr>
            <p:ph type="title"/>
          </p:nvPr>
        </p:nvSpPr>
        <p:spPr>
          <a:xfrm>
            <a:off x="0" y="-220717"/>
            <a:ext cx="24384000" cy="1935126"/>
          </a:xfrm>
          <a:prstGeom prst="rect">
            <a:avLst/>
          </a:prstGeom>
        </p:spPr>
        <p:txBody>
          <a:bodyPr>
            <a:normAutofit/>
          </a:bodyPr>
          <a:lstStyle/>
          <a:p>
            <a:r>
              <a:rPr lang="en-GB" sz="8000" dirty="0" smtClean="0"/>
              <a:t>Advisory Board</a:t>
            </a:r>
            <a:endParaRPr sz="8000" dirty="0"/>
          </a:p>
        </p:txBody>
      </p:sp>
      <p:pic>
        <p:nvPicPr>
          <p:cNvPr id="36" name="Picture 2" descr="C:\Users\ahatch\Desktop\dora-logo whi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68001" y="11453158"/>
            <a:ext cx="6089705" cy="210312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0669" y="3594420"/>
            <a:ext cx="3773214" cy="1354217"/>
          </a:xfrm>
          <a:prstGeom prst="rect">
            <a:avLst/>
          </a:prstGeom>
        </p:spPr>
        <p:txBody>
          <a:bodyPr wrap="square">
            <a:spAutoFit/>
          </a:bodyPr>
          <a:lstStyle/>
          <a:p>
            <a:r>
              <a:rPr lang="en-US" b="0" dirty="0"/>
              <a:t>Dominique Babini</a:t>
            </a:r>
          </a:p>
          <a:p>
            <a:r>
              <a:rPr lang="en-US" sz="2600" b="0" dirty="0"/>
              <a:t> CLACSO</a:t>
            </a:r>
          </a:p>
          <a:p>
            <a:r>
              <a:rPr lang="en-US" sz="2600" b="0" dirty="0"/>
              <a:t>Argentina</a:t>
            </a:r>
            <a:endParaRPr lang="en-US" sz="2600" dirty="0"/>
          </a:p>
        </p:txBody>
      </p:sp>
      <p:sp>
        <p:nvSpPr>
          <p:cNvPr id="67" name="Rectangle 66"/>
          <p:cNvSpPr/>
          <p:nvPr/>
        </p:nvSpPr>
        <p:spPr>
          <a:xfrm>
            <a:off x="3090277" y="3594420"/>
            <a:ext cx="6416796" cy="1384995"/>
          </a:xfrm>
          <a:prstGeom prst="rect">
            <a:avLst/>
          </a:prstGeom>
        </p:spPr>
        <p:txBody>
          <a:bodyPr wrap="square">
            <a:spAutoFit/>
          </a:bodyPr>
          <a:lstStyle/>
          <a:p>
            <a:r>
              <a:rPr lang="en-US" b="0" dirty="0"/>
              <a:t>Ginny Barbour</a:t>
            </a:r>
          </a:p>
          <a:p>
            <a:r>
              <a:rPr lang="en-US" sz="2600" b="0" dirty="0"/>
              <a:t>Queensland University of </a:t>
            </a:r>
            <a:r>
              <a:rPr lang="en-US" sz="2600" b="0" dirty="0" smtClean="0"/>
              <a:t>Technology</a:t>
            </a:r>
          </a:p>
          <a:p>
            <a:r>
              <a:rPr lang="en-US" sz="2600" b="0" dirty="0" smtClean="0"/>
              <a:t>Australia</a:t>
            </a:r>
            <a:endParaRPr lang="en-US" sz="2600" dirty="0"/>
          </a:p>
        </p:txBody>
      </p:sp>
      <p:sp>
        <p:nvSpPr>
          <p:cNvPr id="70" name="Rectangle 69"/>
          <p:cNvSpPr/>
          <p:nvPr/>
        </p:nvSpPr>
        <p:spPr>
          <a:xfrm>
            <a:off x="8763465" y="3594420"/>
            <a:ext cx="4006603" cy="1354217"/>
          </a:xfrm>
          <a:prstGeom prst="rect">
            <a:avLst/>
          </a:prstGeom>
        </p:spPr>
        <p:txBody>
          <a:bodyPr wrap="square">
            <a:spAutoFit/>
          </a:bodyPr>
          <a:lstStyle/>
          <a:p>
            <a:r>
              <a:rPr lang="en-US" b="0" dirty="0"/>
              <a:t>José </a:t>
            </a:r>
            <a:r>
              <a:rPr lang="en-US" b="0" dirty="0" err="1"/>
              <a:t>Pío</a:t>
            </a:r>
            <a:r>
              <a:rPr lang="en-US" b="0" dirty="0"/>
              <a:t> </a:t>
            </a:r>
            <a:r>
              <a:rPr lang="en-US" b="0" dirty="0" err="1"/>
              <a:t>Beltrán</a:t>
            </a:r>
            <a:endParaRPr lang="en-US" b="0" dirty="0"/>
          </a:p>
          <a:p>
            <a:r>
              <a:rPr lang="en-US" sz="2600" b="0" dirty="0"/>
              <a:t>CSIC</a:t>
            </a:r>
          </a:p>
          <a:p>
            <a:r>
              <a:rPr lang="en-US" sz="2600" b="0" dirty="0"/>
              <a:t>Spain</a:t>
            </a:r>
            <a:endParaRPr lang="en-US" sz="2600" dirty="0"/>
          </a:p>
        </p:txBody>
      </p:sp>
      <p:sp>
        <p:nvSpPr>
          <p:cNvPr id="73" name="Rectangle 72"/>
          <p:cNvSpPr/>
          <p:nvPr/>
        </p:nvSpPr>
        <p:spPr>
          <a:xfrm>
            <a:off x="12671649" y="3594420"/>
            <a:ext cx="3773214" cy="1815882"/>
          </a:xfrm>
          <a:prstGeom prst="rect">
            <a:avLst/>
          </a:prstGeom>
        </p:spPr>
        <p:txBody>
          <a:bodyPr wrap="square">
            <a:spAutoFit/>
          </a:bodyPr>
          <a:lstStyle/>
          <a:p>
            <a:r>
              <a:rPr lang="en-US" b="0" dirty="0"/>
              <a:t>Leslie Chan</a:t>
            </a:r>
          </a:p>
          <a:p>
            <a:r>
              <a:rPr lang="en-US" sz="2600" b="0" dirty="0"/>
              <a:t>University of Toronto Scarborough</a:t>
            </a:r>
          </a:p>
          <a:p>
            <a:r>
              <a:rPr lang="en-US" sz="2600" b="0" dirty="0"/>
              <a:t>Canada</a:t>
            </a:r>
            <a:endParaRPr lang="en-US" sz="2600" dirty="0"/>
          </a:p>
        </p:txBody>
      </p:sp>
      <p:sp>
        <p:nvSpPr>
          <p:cNvPr id="76" name="Rectangle 75"/>
          <p:cNvSpPr/>
          <p:nvPr/>
        </p:nvSpPr>
        <p:spPr>
          <a:xfrm>
            <a:off x="16155330" y="3594420"/>
            <a:ext cx="4485626" cy="1815882"/>
          </a:xfrm>
          <a:prstGeom prst="rect">
            <a:avLst/>
          </a:prstGeom>
        </p:spPr>
        <p:txBody>
          <a:bodyPr wrap="square">
            <a:spAutoFit/>
          </a:bodyPr>
          <a:lstStyle/>
          <a:p>
            <a:r>
              <a:rPr lang="en-US" b="0" dirty="0"/>
              <a:t>David Drubin</a:t>
            </a:r>
          </a:p>
          <a:p>
            <a:r>
              <a:rPr lang="en-US" b="0" dirty="0"/>
              <a:t> </a:t>
            </a:r>
            <a:r>
              <a:rPr lang="en-US" sz="2600" b="0" dirty="0"/>
              <a:t>University of California </a:t>
            </a:r>
            <a:r>
              <a:rPr lang="en-US" sz="2600" b="0" dirty="0" smtClean="0"/>
              <a:t>Berkeley</a:t>
            </a:r>
            <a:endParaRPr lang="en-US" sz="2600" b="0" dirty="0"/>
          </a:p>
          <a:p>
            <a:r>
              <a:rPr lang="en-US" sz="2600" b="0" dirty="0"/>
              <a:t>United States</a:t>
            </a:r>
            <a:endParaRPr lang="en-US" sz="2600" dirty="0"/>
          </a:p>
        </p:txBody>
      </p:sp>
      <p:sp>
        <p:nvSpPr>
          <p:cNvPr id="79" name="Rectangle 78"/>
          <p:cNvSpPr/>
          <p:nvPr/>
        </p:nvSpPr>
        <p:spPr>
          <a:xfrm>
            <a:off x="20265933" y="3594420"/>
            <a:ext cx="4130445" cy="1815882"/>
          </a:xfrm>
          <a:prstGeom prst="rect">
            <a:avLst/>
          </a:prstGeom>
        </p:spPr>
        <p:txBody>
          <a:bodyPr wrap="square">
            <a:spAutoFit/>
          </a:bodyPr>
          <a:lstStyle/>
          <a:p>
            <a:r>
              <a:rPr lang="en-US" b="0" dirty="0"/>
              <a:t>Christian </a:t>
            </a:r>
            <a:r>
              <a:rPr lang="en-US" b="0" dirty="0" smtClean="0"/>
              <a:t>Gonzalez-</a:t>
            </a:r>
            <a:r>
              <a:rPr lang="en-US" b="0" dirty="0" err="1" smtClean="0"/>
              <a:t>Billaut</a:t>
            </a:r>
            <a:endParaRPr lang="en-US" b="0" dirty="0"/>
          </a:p>
          <a:p>
            <a:r>
              <a:rPr lang="en-US" sz="2600" b="0" dirty="0"/>
              <a:t>Universidad de Chile</a:t>
            </a:r>
          </a:p>
          <a:p>
            <a:r>
              <a:rPr lang="en-US" sz="2600" b="0" dirty="0"/>
              <a:t>Chile</a:t>
            </a:r>
            <a:endParaRPr lang="en-US" sz="2600" dirty="0"/>
          </a:p>
        </p:txBody>
      </p:sp>
      <p:sp>
        <p:nvSpPr>
          <p:cNvPr id="82" name="Rectangle 81"/>
          <p:cNvSpPr/>
          <p:nvPr/>
        </p:nvSpPr>
        <p:spPr>
          <a:xfrm>
            <a:off x="-107026" y="7929146"/>
            <a:ext cx="4293006" cy="1354217"/>
          </a:xfrm>
          <a:prstGeom prst="rect">
            <a:avLst/>
          </a:prstGeom>
        </p:spPr>
        <p:txBody>
          <a:bodyPr wrap="square">
            <a:spAutoFit/>
          </a:bodyPr>
          <a:lstStyle/>
          <a:p>
            <a:r>
              <a:rPr lang="en-US" b="0" dirty="0"/>
              <a:t>Yukiko </a:t>
            </a:r>
            <a:r>
              <a:rPr lang="en-US" b="0" dirty="0" err="1"/>
              <a:t>Gotoh</a:t>
            </a:r>
            <a:endParaRPr lang="en-US" b="0" dirty="0"/>
          </a:p>
          <a:p>
            <a:r>
              <a:rPr lang="en-US" sz="2600" b="0" dirty="0"/>
              <a:t>The University of Tokyo</a:t>
            </a:r>
          </a:p>
          <a:p>
            <a:r>
              <a:rPr lang="en-US" sz="2600" b="0" dirty="0"/>
              <a:t>Japan</a:t>
            </a:r>
            <a:endParaRPr lang="en-US" sz="2600" dirty="0"/>
          </a:p>
        </p:txBody>
      </p:sp>
      <p:sp>
        <p:nvSpPr>
          <p:cNvPr id="85" name="Rectangle 84"/>
          <p:cNvSpPr/>
          <p:nvPr/>
        </p:nvSpPr>
        <p:spPr>
          <a:xfrm>
            <a:off x="-189186" y="11818858"/>
            <a:ext cx="4272925" cy="1415772"/>
          </a:xfrm>
          <a:prstGeom prst="rect">
            <a:avLst/>
          </a:prstGeom>
        </p:spPr>
        <p:txBody>
          <a:bodyPr wrap="square">
            <a:spAutoFit/>
          </a:bodyPr>
          <a:lstStyle/>
          <a:p>
            <a:r>
              <a:rPr lang="en-US" b="0" dirty="0"/>
              <a:t>Ahmed Ogunlaja</a:t>
            </a:r>
          </a:p>
          <a:p>
            <a:r>
              <a:rPr lang="en-US" b="0" dirty="0"/>
              <a:t> </a:t>
            </a:r>
            <a:r>
              <a:rPr lang="en-US" sz="2600" b="0" dirty="0"/>
              <a:t>Open Access Nigeria</a:t>
            </a:r>
          </a:p>
          <a:p>
            <a:r>
              <a:rPr lang="en-US" sz="2600" b="0" dirty="0"/>
              <a:t>Nigeria</a:t>
            </a:r>
            <a:endParaRPr lang="en-US" sz="2600" dirty="0"/>
          </a:p>
        </p:txBody>
      </p:sp>
      <p:sp>
        <p:nvSpPr>
          <p:cNvPr id="88" name="Rectangle 87"/>
          <p:cNvSpPr/>
          <p:nvPr/>
        </p:nvSpPr>
        <p:spPr>
          <a:xfrm>
            <a:off x="12488596" y="11818858"/>
            <a:ext cx="4959126" cy="1754326"/>
          </a:xfrm>
          <a:prstGeom prst="rect">
            <a:avLst/>
          </a:prstGeom>
        </p:spPr>
        <p:txBody>
          <a:bodyPr wrap="square">
            <a:spAutoFit/>
          </a:bodyPr>
          <a:lstStyle/>
          <a:p>
            <a:r>
              <a:rPr lang="en-US" b="0" dirty="0"/>
              <a:t>Rhoda </a:t>
            </a:r>
            <a:r>
              <a:rPr lang="en-US" b="0" dirty="0" err="1"/>
              <a:t>Wanyenze</a:t>
            </a:r>
            <a:endParaRPr lang="en-US" b="0" dirty="0"/>
          </a:p>
          <a:p>
            <a:r>
              <a:rPr lang="en-US" sz="2600" b="0" dirty="0" err="1"/>
              <a:t>Makerere</a:t>
            </a:r>
            <a:r>
              <a:rPr lang="en-US" sz="2600" b="0" dirty="0"/>
              <a:t> University </a:t>
            </a:r>
            <a:r>
              <a:rPr lang="en-US" sz="2600" b="0" dirty="0" smtClean="0"/>
              <a:t>School</a:t>
            </a:r>
          </a:p>
          <a:p>
            <a:r>
              <a:rPr lang="en-US" sz="2600" b="0" dirty="0" smtClean="0"/>
              <a:t> </a:t>
            </a:r>
            <a:r>
              <a:rPr lang="en-US" sz="2600" b="0" dirty="0"/>
              <a:t>of Public Health</a:t>
            </a:r>
          </a:p>
          <a:p>
            <a:r>
              <a:rPr lang="en-US" sz="2600" b="0" dirty="0"/>
              <a:t>Uganda</a:t>
            </a:r>
            <a:endParaRPr lang="en-US" sz="2600" dirty="0"/>
          </a:p>
        </p:txBody>
      </p:sp>
      <p:sp>
        <p:nvSpPr>
          <p:cNvPr id="91" name="Rectangle 90"/>
          <p:cNvSpPr/>
          <p:nvPr/>
        </p:nvSpPr>
        <p:spPr>
          <a:xfrm>
            <a:off x="8533318" y="11818858"/>
            <a:ext cx="3773214" cy="1754326"/>
          </a:xfrm>
          <a:prstGeom prst="rect">
            <a:avLst/>
          </a:prstGeom>
        </p:spPr>
        <p:txBody>
          <a:bodyPr wrap="square">
            <a:spAutoFit/>
          </a:bodyPr>
          <a:lstStyle/>
          <a:p>
            <a:r>
              <a:rPr lang="en-US" b="0" dirty="0"/>
              <a:t>Iara Vidal</a:t>
            </a:r>
          </a:p>
          <a:p>
            <a:r>
              <a:rPr lang="en-US" sz="2600" b="0" dirty="0"/>
              <a:t> Federal </a:t>
            </a:r>
            <a:r>
              <a:rPr lang="en-US" sz="2600" b="0" dirty="0" smtClean="0"/>
              <a:t>University</a:t>
            </a:r>
          </a:p>
          <a:p>
            <a:r>
              <a:rPr lang="en-US" sz="2600" b="0" dirty="0" smtClean="0"/>
              <a:t> </a:t>
            </a:r>
            <a:r>
              <a:rPr lang="en-US" sz="2600" b="0" dirty="0"/>
              <a:t>of Rio De Janeiro</a:t>
            </a:r>
          </a:p>
          <a:p>
            <a:r>
              <a:rPr lang="en-US" sz="2600" b="0" dirty="0"/>
              <a:t>Brazil</a:t>
            </a:r>
            <a:endParaRPr lang="en-US" sz="2600" dirty="0"/>
          </a:p>
        </p:txBody>
      </p:sp>
      <p:sp>
        <p:nvSpPr>
          <p:cNvPr id="94" name="Rectangle 93"/>
          <p:cNvSpPr/>
          <p:nvPr/>
        </p:nvSpPr>
        <p:spPr>
          <a:xfrm>
            <a:off x="4583415" y="11818858"/>
            <a:ext cx="3773214" cy="1754326"/>
          </a:xfrm>
          <a:prstGeom prst="rect">
            <a:avLst/>
          </a:prstGeom>
        </p:spPr>
        <p:txBody>
          <a:bodyPr wrap="square">
            <a:spAutoFit/>
          </a:bodyPr>
          <a:lstStyle/>
          <a:p>
            <a:r>
              <a:rPr lang="en-US" b="0" dirty="0"/>
              <a:t>Sandra Schmid</a:t>
            </a:r>
          </a:p>
          <a:p>
            <a:r>
              <a:rPr lang="en-US" sz="2600" b="0" dirty="0"/>
              <a:t>UT Southwestern Medical Center</a:t>
            </a:r>
          </a:p>
          <a:p>
            <a:r>
              <a:rPr lang="en-US" sz="2600" b="0" dirty="0"/>
              <a:t>United States</a:t>
            </a:r>
            <a:endParaRPr lang="en-US" sz="2600" dirty="0"/>
          </a:p>
        </p:txBody>
      </p:sp>
      <p:pic>
        <p:nvPicPr>
          <p:cNvPr id="1045" name="Picture 21" descr="\\ascb-fileserver\share2\DORA\Advisory board\Advisory Board member photos\Dominique Babini.jpg"/>
          <p:cNvPicPr preferRelativeResize="0">
            <a:picLocks noChangeArrowheads="1"/>
          </p:cNvPicPr>
          <p:nvPr/>
        </p:nvPicPr>
        <p:blipFill rotWithShape="1">
          <a:blip r:embed="rId3" cstate="print">
            <a:extLst>
              <a:ext uri="{28A0092B-C50C-407E-A947-70E740481C1C}">
                <a14:useLocalDpi xmlns:a14="http://schemas.microsoft.com/office/drawing/2010/main" val="0"/>
              </a:ext>
            </a:extLst>
          </a:blip>
          <a:srcRect l="31204" t="16767" r="31842" b="28600"/>
          <a:stretch/>
        </p:blipFill>
        <p:spPr bwMode="auto">
          <a:xfrm>
            <a:off x="951890" y="1394598"/>
            <a:ext cx="2057400" cy="2057400"/>
          </a:xfrm>
          <a:prstGeom prst="ellipse">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3499946" y="7929146"/>
            <a:ext cx="5760108" cy="1354217"/>
          </a:xfrm>
          <a:prstGeom prst="rect">
            <a:avLst/>
          </a:prstGeom>
        </p:spPr>
        <p:txBody>
          <a:bodyPr wrap="square">
            <a:spAutoFit/>
          </a:bodyPr>
          <a:lstStyle/>
          <a:p>
            <a:r>
              <a:rPr lang="en-US" b="0" dirty="0"/>
              <a:t>Kristiina Hormia-Poutanen</a:t>
            </a:r>
          </a:p>
          <a:p>
            <a:r>
              <a:rPr lang="en-US" sz="2600" b="0" dirty="0"/>
              <a:t>National Library of Finland</a:t>
            </a:r>
          </a:p>
          <a:p>
            <a:r>
              <a:rPr lang="en-US" sz="2600" b="0" dirty="0"/>
              <a:t>Finland</a:t>
            </a:r>
            <a:endParaRPr lang="en-US" sz="2600" dirty="0"/>
          </a:p>
        </p:txBody>
      </p:sp>
      <p:sp>
        <p:nvSpPr>
          <p:cNvPr id="13" name="Rectangle 12"/>
          <p:cNvSpPr/>
          <p:nvPr/>
        </p:nvSpPr>
        <p:spPr>
          <a:xfrm>
            <a:off x="7959424" y="7929146"/>
            <a:ext cx="5381297" cy="1354217"/>
          </a:xfrm>
          <a:prstGeom prst="rect">
            <a:avLst/>
          </a:prstGeom>
        </p:spPr>
        <p:txBody>
          <a:bodyPr wrap="square">
            <a:spAutoFit/>
          </a:bodyPr>
          <a:lstStyle/>
          <a:p>
            <a:r>
              <a:rPr lang="en-US" b="0" dirty="0"/>
              <a:t>Rebecca Lawrence</a:t>
            </a:r>
          </a:p>
          <a:p>
            <a:r>
              <a:rPr lang="en-US" sz="2600" b="0" dirty="0"/>
              <a:t>F1000</a:t>
            </a:r>
          </a:p>
          <a:p>
            <a:r>
              <a:rPr lang="en-US" sz="2600" b="0" dirty="0"/>
              <a:t> United Kingdom</a:t>
            </a:r>
            <a:endParaRPr lang="en-US" sz="2600" dirty="0"/>
          </a:p>
        </p:txBody>
      </p:sp>
      <p:sp>
        <p:nvSpPr>
          <p:cNvPr id="14" name="Rectangle 13"/>
          <p:cNvSpPr/>
          <p:nvPr/>
        </p:nvSpPr>
        <p:spPr>
          <a:xfrm>
            <a:off x="11682596" y="7929146"/>
            <a:ext cx="5751320" cy="1354217"/>
          </a:xfrm>
          <a:prstGeom prst="rect">
            <a:avLst/>
          </a:prstGeom>
        </p:spPr>
        <p:txBody>
          <a:bodyPr wrap="square">
            <a:spAutoFit/>
          </a:bodyPr>
          <a:lstStyle/>
          <a:p>
            <a:r>
              <a:rPr lang="en-US" b="0" dirty="0" err="1"/>
              <a:t>Xiaoxuan</a:t>
            </a:r>
            <a:r>
              <a:rPr lang="en-US" b="0" dirty="0"/>
              <a:t> Li</a:t>
            </a:r>
          </a:p>
          <a:p>
            <a:r>
              <a:rPr lang="en-US" sz="2600" b="0" dirty="0"/>
              <a:t>Chinese Academy of Sciences</a:t>
            </a:r>
          </a:p>
          <a:p>
            <a:r>
              <a:rPr lang="en-US" sz="2600" b="0" dirty="0"/>
              <a:t>China</a:t>
            </a:r>
            <a:endParaRPr lang="en-US" sz="2600" dirty="0"/>
          </a:p>
        </p:txBody>
      </p:sp>
      <p:sp>
        <p:nvSpPr>
          <p:cNvPr id="15" name="Rectangle 14"/>
          <p:cNvSpPr/>
          <p:nvPr/>
        </p:nvSpPr>
        <p:spPr>
          <a:xfrm>
            <a:off x="15732033" y="7929146"/>
            <a:ext cx="5751320" cy="2154436"/>
          </a:xfrm>
          <a:prstGeom prst="rect">
            <a:avLst/>
          </a:prstGeom>
        </p:spPr>
        <p:txBody>
          <a:bodyPr wrap="square">
            <a:spAutoFit/>
          </a:bodyPr>
          <a:lstStyle/>
          <a:p>
            <a:r>
              <a:rPr lang="en-US" b="0" dirty="0" err="1"/>
              <a:t>Satyajit</a:t>
            </a:r>
            <a:r>
              <a:rPr lang="en-US" b="0" dirty="0"/>
              <a:t> Mayor</a:t>
            </a:r>
          </a:p>
          <a:p>
            <a:r>
              <a:rPr lang="en-US" sz="2600" b="0" dirty="0"/>
              <a:t>National Centre for </a:t>
            </a:r>
          </a:p>
          <a:p>
            <a:r>
              <a:rPr lang="en-US" sz="2600" b="0" dirty="0" smtClean="0"/>
              <a:t>Biological </a:t>
            </a:r>
          </a:p>
          <a:p>
            <a:r>
              <a:rPr lang="en-US" sz="2600" b="0" dirty="0" smtClean="0"/>
              <a:t>Science </a:t>
            </a:r>
            <a:r>
              <a:rPr lang="en-US" sz="2600" b="0" dirty="0"/>
              <a:t>(TIFR)</a:t>
            </a:r>
          </a:p>
          <a:p>
            <a:r>
              <a:rPr lang="en-US" sz="2600" b="0" dirty="0"/>
              <a:t>India</a:t>
            </a:r>
            <a:endParaRPr lang="en-US" sz="2600" dirty="0"/>
          </a:p>
        </p:txBody>
      </p:sp>
      <p:sp>
        <p:nvSpPr>
          <p:cNvPr id="16" name="Rectangle 15"/>
          <p:cNvSpPr/>
          <p:nvPr/>
        </p:nvSpPr>
        <p:spPr>
          <a:xfrm>
            <a:off x="20064368" y="7929146"/>
            <a:ext cx="4533575" cy="1354217"/>
          </a:xfrm>
          <a:prstGeom prst="rect">
            <a:avLst/>
          </a:prstGeom>
        </p:spPr>
        <p:txBody>
          <a:bodyPr wrap="square">
            <a:spAutoFit/>
          </a:bodyPr>
          <a:lstStyle/>
          <a:p>
            <a:r>
              <a:rPr lang="en-US" b="0" dirty="0"/>
              <a:t>Valerie Mizrahi</a:t>
            </a:r>
          </a:p>
          <a:p>
            <a:r>
              <a:rPr lang="en-US" sz="2600" b="0" dirty="0"/>
              <a:t>University of </a:t>
            </a:r>
            <a:r>
              <a:rPr lang="en-US" sz="2600" b="0" dirty="0" err="1"/>
              <a:t>Capetown</a:t>
            </a:r>
            <a:endParaRPr lang="en-US" sz="2600" b="0" dirty="0"/>
          </a:p>
          <a:p>
            <a:r>
              <a:rPr lang="en-US" sz="2600" b="0" dirty="0"/>
              <a:t>South Africa</a:t>
            </a:r>
            <a:endParaRPr lang="en-US" sz="2600" dirty="0"/>
          </a:p>
        </p:txBody>
      </p:sp>
      <p:pic>
        <p:nvPicPr>
          <p:cNvPr id="1046" name="Picture 22" descr="\\ascb-fileserver\share2\DORA\Advisory board\Advisory Board member photos\Ginny Barbour.jpg"/>
          <p:cNvPicPr preferRelativeResize="0">
            <a:picLocks noChangeArrowheads="1"/>
          </p:cNvPicPr>
          <p:nvPr/>
        </p:nvPicPr>
        <p:blipFill rotWithShape="1">
          <a:blip r:embed="rId4" cstate="print">
            <a:extLst>
              <a:ext uri="{28A0092B-C50C-407E-A947-70E740481C1C}">
                <a14:useLocalDpi xmlns:a14="http://schemas.microsoft.com/office/drawing/2010/main" val="0"/>
              </a:ext>
            </a:extLst>
          </a:blip>
          <a:srcRect l="20795" r="19408" b="11806"/>
          <a:stretch/>
        </p:blipFill>
        <p:spPr bwMode="auto">
          <a:xfrm>
            <a:off x="5441322" y="1394598"/>
            <a:ext cx="2057400" cy="2057400"/>
          </a:xfrm>
          <a:prstGeom prst="ellipse">
            <a:avLst/>
          </a:prstGeom>
          <a:noFill/>
          <a:extLst>
            <a:ext uri="{909E8E84-426E-40DD-AFC4-6F175D3DCCD1}">
              <a14:hiddenFill xmlns:a14="http://schemas.microsoft.com/office/drawing/2010/main">
                <a:solidFill>
                  <a:srgbClr val="FFFFFF"/>
                </a:solidFill>
              </a14:hiddenFill>
            </a:ext>
          </a:extLst>
        </p:spPr>
      </p:pic>
      <p:pic>
        <p:nvPicPr>
          <p:cNvPr id="1047" name="Picture 23" descr="\\ascb-fileserver\share2\DORA\Advisory board\Advisory Board member photos\José Pío Beltrá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38066" y="1382501"/>
            <a:ext cx="2057400" cy="2057400"/>
          </a:xfrm>
          <a:prstGeom prst="ellipse">
            <a:avLst/>
          </a:prstGeom>
          <a:noFill/>
          <a:extLst>
            <a:ext uri="{909E8E84-426E-40DD-AFC4-6F175D3DCCD1}">
              <a14:hiddenFill xmlns:a14="http://schemas.microsoft.com/office/drawing/2010/main">
                <a:solidFill>
                  <a:srgbClr val="FFFFFF"/>
                </a:solidFill>
              </a14:hiddenFill>
            </a:ext>
          </a:extLst>
        </p:spPr>
      </p:pic>
      <p:pic>
        <p:nvPicPr>
          <p:cNvPr id="1048" name="Picture 24" descr="\\ascb-fileserver\share2\DORA\Advisory board\Advisory Board member photos\Leslie Chan.png"/>
          <p:cNvPicPr preferRelativeResize="0">
            <a:picLocks noChangeArrowheads="1"/>
          </p:cNvPicPr>
          <p:nvPr/>
        </p:nvPicPr>
        <p:blipFill rotWithShape="1">
          <a:blip r:embed="rId6">
            <a:extLst>
              <a:ext uri="{28A0092B-C50C-407E-A947-70E740481C1C}">
                <a14:useLocalDpi xmlns:a14="http://schemas.microsoft.com/office/drawing/2010/main" val="0"/>
              </a:ext>
            </a:extLst>
          </a:blip>
          <a:srcRect t="8474" b="18041"/>
          <a:stretch/>
        </p:blipFill>
        <p:spPr bwMode="auto">
          <a:xfrm>
            <a:off x="13536229" y="1394598"/>
            <a:ext cx="2057400" cy="2057400"/>
          </a:xfrm>
          <a:prstGeom prst="ellipse">
            <a:avLst/>
          </a:prstGeom>
          <a:noFill/>
          <a:extLst>
            <a:ext uri="{909E8E84-426E-40DD-AFC4-6F175D3DCCD1}">
              <a14:hiddenFill xmlns:a14="http://schemas.microsoft.com/office/drawing/2010/main">
                <a:solidFill>
                  <a:srgbClr val="FFFFFF"/>
                </a:solidFill>
              </a14:hiddenFill>
            </a:ext>
          </a:extLst>
        </p:spPr>
      </p:pic>
      <p:pic>
        <p:nvPicPr>
          <p:cNvPr id="1049" name="Picture 25" descr="\\ascb-fileserver\share2\DORA\Advisory board\Advisory Board member photos\David Drubin.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4718" t="9324" b="34188"/>
          <a:stretch/>
        </p:blipFill>
        <p:spPr bwMode="auto">
          <a:xfrm>
            <a:off x="17370088" y="1394598"/>
            <a:ext cx="2056109" cy="2057400"/>
          </a:xfrm>
          <a:prstGeom prst="ellipse">
            <a:avLst/>
          </a:prstGeom>
          <a:noFill/>
          <a:extLst>
            <a:ext uri="{909E8E84-426E-40DD-AFC4-6F175D3DCCD1}">
              <a14:hiddenFill xmlns:a14="http://schemas.microsoft.com/office/drawing/2010/main">
                <a:solidFill>
                  <a:srgbClr val="FFFFFF"/>
                </a:solidFill>
              </a14:hiddenFill>
            </a:ext>
          </a:extLst>
        </p:spPr>
      </p:pic>
      <p:pic>
        <p:nvPicPr>
          <p:cNvPr id="1050" name="Picture 26" descr="\\ascb-fileserver\share2\DORA\Advisory board\Advisory Board member photos\Christian Gonzalez-Billault.jpg"/>
          <p:cNvPicPr preferRelativeResize="0">
            <a:picLocks noChangeArrowheads="1"/>
          </p:cNvPicPr>
          <p:nvPr/>
        </p:nvPicPr>
        <p:blipFill rotWithShape="1">
          <a:blip r:embed="rId8" cstate="print">
            <a:extLst>
              <a:ext uri="{28A0092B-C50C-407E-A947-70E740481C1C}">
                <a14:useLocalDpi xmlns:a14="http://schemas.microsoft.com/office/drawing/2010/main" val="0"/>
              </a:ext>
            </a:extLst>
          </a:blip>
          <a:srcRect l="37920" t="3501" r="34481" b="65704"/>
          <a:stretch/>
        </p:blipFill>
        <p:spPr bwMode="auto">
          <a:xfrm>
            <a:off x="21302455" y="1394598"/>
            <a:ext cx="2057400" cy="2057400"/>
          </a:xfrm>
          <a:prstGeom prst="ellipse">
            <a:avLst/>
          </a:prstGeom>
          <a:noFill/>
          <a:extLst>
            <a:ext uri="{909E8E84-426E-40DD-AFC4-6F175D3DCCD1}">
              <a14:hiddenFill xmlns:a14="http://schemas.microsoft.com/office/drawing/2010/main">
                <a:solidFill>
                  <a:srgbClr val="FFFFFF"/>
                </a:solidFill>
              </a14:hiddenFill>
            </a:ext>
          </a:extLst>
        </p:spPr>
      </p:pic>
      <p:pic>
        <p:nvPicPr>
          <p:cNvPr id="1051" name="Picture 27" descr="\\ascb-fileserver\share2\DORA\Advisory board\Advisory Board member photos\Yukiko Gotoh.jpg"/>
          <p:cNvPicPr preferRelativeResize="0">
            <a:picLocks noChangeArrowheads="1"/>
          </p:cNvPicPr>
          <p:nvPr/>
        </p:nvPicPr>
        <p:blipFill rotWithShape="1">
          <a:blip r:embed="rId9" cstate="print">
            <a:extLst>
              <a:ext uri="{28A0092B-C50C-407E-A947-70E740481C1C}">
                <a14:useLocalDpi xmlns:a14="http://schemas.microsoft.com/office/drawing/2010/main" val="0"/>
              </a:ext>
            </a:extLst>
          </a:blip>
          <a:srcRect t="9694" b="18307"/>
          <a:stretch/>
        </p:blipFill>
        <p:spPr bwMode="auto">
          <a:xfrm>
            <a:off x="918576" y="5674154"/>
            <a:ext cx="2057400" cy="2057400"/>
          </a:xfrm>
          <a:prstGeom prst="ellipse">
            <a:avLst/>
          </a:prstGeom>
          <a:noFill/>
          <a:extLst>
            <a:ext uri="{909E8E84-426E-40DD-AFC4-6F175D3DCCD1}">
              <a14:hiddenFill xmlns:a14="http://schemas.microsoft.com/office/drawing/2010/main">
                <a:solidFill>
                  <a:srgbClr val="FFFFFF"/>
                </a:solidFill>
              </a14:hiddenFill>
            </a:ext>
          </a:extLst>
        </p:spPr>
      </p:pic>
      <p:pic>
        <p:nvPicPr>
          <p:cNvPr id="1052" name="Picture 28" descr="\\ascb-fileserver\share2\DORA\Advisory board\Advisory Board member photos\Kristiina Hormia-Poutanen.jpg"/>
          <p:cNvPicPr preferRelativeResize="0">
            <a:picLocks noChangeArrowheads="1"/>
          </p:cNvPicPr>
          <p:nvPr/>
        </p:nvPicPr>
        <p:blipFill rotWithShape="1">
          <a:blip r:embed="rId10" cstate="print">
            <a:extLst>
              <a:ext uri="{28A0092B-C50C-407E-A947-70E740481C1C}">
                <a14:useLocalDpi xmlns:a14="http://schemas.microsoft.com/office/drawing/2010/main" val="0"/>
              </a:ext>
            </a:extLst>
          </a:blip>
          <a:srcRect l="9162" b="39192"/>
          <a:stretch/>
        </p:blipFill>
        <p:spPr bwMode="auto">
          <a:xfrm>
            <a:off x="5445032" y="5690465"/>
            <a:ext cx="2057400" cy="2057400"/>
          </a:xfrm>
          <a:prstGeom prst="ellipse">
            <a:avLst/>
          </a:prstGeom>
          <a:noFill/>
          <a:extLst>
            <a:ext uri="{909E8E84-426E-40DD-AFC4-6F175D3DCCD1}">
              <a14:hiddenFill xmlns:a14="http://schemas.microsoft.com/office/drawing/2010/main">
                <a:solidFill>
                  <a:srgbClr val="FFFFFF"/>
                </a:solidFill>
              </a14:hiddenFill>
            </a:ext>
          </a:extLst>
        </p:spPr>
      </p:pic>
      <p:pic>
        <p:nvPicPr>
          <p:cNvPr id="1053" name="Picture 29" descr="\\ascb-fileserver\share2\DORA\Advisory board\Advisory Board member photos\Rebecca Lawrence.jpg"/>
          <p:cNvPicPr preferRelativeResize="0">
            <a:picLocks noChangeArrowheads="1"/>
          </p:cNvPicPr>
          <p:nvPr/>
        </p:nvPicPr>
        <p:blipFill rotWithShape="1">
          <a:blip r:embed="rId11" cstate="print">
            <a:extLst>
              <a:ext uri="{28A0092B-C50C-407E-A947-70E740481C1C}">
                <a14:useLocalDpi xmlns:a14="http://schemas.microsoft.com/office/drawing/2010/main" val="0"/>
              </a:ext>
            </a:extLst>
          </a:blip>
          <a:srcRect t="9256" b="15119"/>
          <a:stretch/>
        </p:blipFill>
        <p:spPr bwMode="auto">
          <a:xfrm>
            <a:off x="9738066" y="5674154"/>
            <a:ext cx="2057400" cy="2057400"/>
          </a:xfrm>
          <a:prstGeom prst="ellipse">
            <a:avLst/>
          </a:prstGeom>
          <a:noFill/>
          <a:extLst>
            <a:ext uri="{909E8E84-426E-40DD-AFC4-6F175D3DCCD1}">
              <a14:hiddenFill xmlns:a14="http://schemas.microsoft.com/office/drawing/2010/main">
                <a:solidFill>
                  <a:srgbClr val="FFFFFF"/>
                </a:solidFill>
              </a14:hiddenFill>
            </a:ext>
          </a:extLst>
        </p:spPr>
      </p:pic>
      <p:pic>
        <p:nvPicPr>
          <p:cNvPr id="1054" name="Picture 30" descr="\\ascb-fileserver\share2\DORA\Advisory board\Advisory Board member photos\Xiaoxuan Li.jpg"/>
          <p:cNvPicPr preferRelativeResize="0">
            <a:picLocks noChangeArrowheads="1"/>
          </p:cNvPicPr>
          <p:nvPr/>
        </p:nvPicPr>
        <p:blipFill rotWithShape="1">
          <a:blip r:embed="rId12" cstate="print">
            <a:extLst>
              <a:ext uri="{28A0092B-C50C-407E-A947-70E740481C1C}">
                <a14:useLocalDpi xmlns:a14="http://schemas.microsoft.com/office/drawing/2010/main" val="0"/>
              </a:ext>
            </a:extLst>
          </a:blip>
          <a:srcRect l="40844" t="26178" r="35346" b="41849"/>
          <a:stretch/>
        </p:blipFill>
        <p:spPr bwMode="auto">
          <a:xfrm>
            <a:off x="13537438" y="5690465"/>
            <a:ext cx="2057400" cy="2057400"/>
          </a:xfrm>
          <a:prstGeom prst="ellipse">
            <a:avLst/>
          </a:prstGeom>
          <a:noFill/>
          <a:extLst>
            <a:ext uri="{909E8E84-426E-40DD-AFC4-6F175D3DCCD1}">
              <a14:hiddenFill xmlns:a14="http://schemas.microsoft.com/office/drawing/2010/main">
                <a:solidFill>
                  <a:srgbClr val="FFFFFF"/>
                </a:solidFill>
              </a14:hiddenFill>
            </a:ext>
          </a:extLst>
        </p:spPr>
      </p:pic>
      <p:pic>
        <p:nvPicPr>
          <p:cNvPr id="1055" name="Picture 31" descr="\\ascb-fileserver\share2\DORA\Advisory board\Advisory Board member photos\Satyajit Mayor.jpg"/>
          <p:cNvPicPr preferRelativeResize="0">
            <a:picLocks noChangeArrowheads="1"/>
          </p:cNvPicPr>
          <p:nvPr/>
        </p:nvPicPr>
        <p:blipFill rotWithShape="1">
          <a:blip r:embed="rId13" cstate="print">
            <a:extLst>
              <a:ext uri="{28A0092B-C50C-407E-A947-70E740481C1C}">
                <a14:useLocalDpi xmlns:a14="http://schemas.microsoft.com/office/drawing/2010/main" val="0"/>
              </a:ext>
            </a:extLst>
          </a:blip>
          <a:srcRect l="29046" t="15310" r="33701" b="29569"/>
          <a:stretch/>
        </p:blipFill>
        <p:spPr bwMode="auto">
          <a:xfrm>
            <a:off x="17579638" y="5674154"/>
            <a:ext cx="2057400" cy="2057400"/>
          </a:xfrm>
          <a:prstGeom prst="ellipse">
            <a:avLst/>
          </a:prstGeom>
          <a:noFill/>
          <a:extLst>
            <a:ext uri="{909E8E84-426E-40DD-AFC4-6F175D3DCCD1}">
              <a14:hiddenFill xmlns:a14="http://schemas.microsoft.com/office/drawing/2010/main">
                <a:solidFill>
                  <a:srgbClr val="FFFFFF"/>
                </a:solidFill>
              </a14:hiddenFill>
            </a:ext>
          </a:extLst>
        </p:spPr>
      </p:pic>
      <p:pic>
        <p:nvPicPr>
          <p:cNvPr id="1056" name="Picture 32" descr="\\ascb-fileserver\share2\DORA\Advisory board\Advisory Board member photos\Valerie Mizrahi.jpg"/>
          <p:cNvPicPr preferRelativeResize="0">
            <a:picLocks noChangeArrowheads="1"/>
          </p:cNvPicPr>
          <p:nvPr/>
        </p:nvPicPr>
        <p:blipFill rotWithShape="1">
          <a:blip r:embed="rId14" cstate="print">
            <a:extLst>
              <a:ext uri="{28A0092B-C50C-407E-A947-70E740481C1C}">
                <a14:useLocalDpi xmlns:a14="http://schemas.microsoft.com/office/drawing/2010/main" val="0"/>
              </a:ext>
            </a:extLst>
          </a:blip>
          <a:srcRect l="6699" r="11426" b="44905"/>
          <a:stretch/>
        </p:blipFill>
        <p:spPr bwMode="auto">
          <a:xfrm>
            <a:off x="21302455" y="5690465"/>
            <a:ext cx="2057400" cy="2057400"/>
          </a:xfrm>
          <a:prstGeom prst="ellipse">
            <a:avLst/>
          </a:prstGeom>
          <a:noFill/>
          <a:extLst>
            <a:ext uri="{909E8E84-426E-40DD-AFC4-6F175D3DCCD1}">
              <a14:hiddenFill xmlns:a14="http://schemas.microsoft.com/office/drawing/2010/main">
                <a:solidFill>
                  <a:srgbClr val="FFFFFF"/>
                </a:solidFill>
              </a14:hiddenFill>
            </a:ext>
          </a:extLst>
        </p:spPr>
      </p:pic>
      <p:pic>
        <p:nvPicPr>
          <p:cNvPr id="1057" name="Picture 33" descr="\\ascb-fileserver\share2\DORA\Advisory board\Advisory Board member photos\Ahmed Ogunlaja.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51890" y="9563606"/>
            <a:ext cx="2057400" cy="2057400"/>
          </a:xfrm>
          <a:prstGeom prst="ellipse">
            <a:avLst/>
          </a:prstGeom>
          <a:noFill/>
          <a:extLst>
            <a:ext uri="{909E8E84-426E-40DD-AFC4-6F175D3DCCD1}">
              <a14:hiddenFill xmlns:a14="http://schemas.microsoft.com/office/drawing/2010/main">
                <a:solidFill>
                  <a:srgbClr val="FFFFFF"/>
                </a:solidFill>
              </a14:hiddenFill>
            </a:ext>
          </a:extLst>
        </p:spPr>
      </p:pic>
      <p:pic>
        <p:nvPicPr>
          <p:cNvPr id="1058" name="Picture 34" descr="\\ascb-fileserver\share2\DORA\Advisory board\Advisory Board member photos\Sandra Schmid.jpg"/>
          <p:cNvPicPr preferRelativeResize="0">
            <a:picLocks noChangeArrowheads="1"/>
          </p:cNvPicPr>
          <p:nvPr/>
        </p:nvPicPr>
        <p:blipFill rotWithShape="1">
          <a:blip r:embed="rId16" cstate="print">
            <a:extLst>
              <a:ext uri="{28A0092B-C50C-407E-A947-70E740481C1C}">
                <a14:useLocalDpi xmlns:a14="http://schemas.microsoft.com/office/drawing/2010/main" val="0"/>
              </a:ext>
            </a:extLst>
          </a:blip>
          <a:srcRect t="9117" b="22416"/>
          <a:stretch/>
        </p:blipFill>
        <p:spPr bwMode="auto">
          <a:xfrm>
            <a:off x="5445032" y="9563606"/>
            <a:ext cx="2057400" cy="2057400"/>
          </a:xfrm>
          <a:prstGeom prst="ellipse">
            <a:avLst/>
          </a:prstGeom>
          <a:noFill/>
          <a:extLst>
            <a:ext uri="{909E8E84-426E-40DD-AFC4-6F175D3DCCD1}">
              <a14:hiddenFill xmlns:a14="http://schemas.microsoft.com/office/drawing/2010/main">
                <a:solidFill>
                  <a:srgbClr val="FFFFFF"/>
                </a:solidFill>
              </a14:hiddenFill>
            </a:ext>
          </a:extLst>
        </p:spPr>
      </p:pic>
      <p:pic>
        <p:nvPicPr>
          <p:cNvPr id="1059" name="Picture 35" descr="\\ascb-fileserver\share2\DORA\Advisory board\Advisory Board member photos\Iara Vidal.jpg"/>
          <p:cNvPicPr preferRelativeResize="0">
            <a:picLocks noChangeArrowheads="1"/>
          </p:cNvPicPr>
          <p:nvPr/>
        </p:nvPicPr>
        <p:blipFill rotWithShape="1">
          <a:blip r:embed="rId17" cstate="print">
            <a:extLst>
              <a:ext uri="{28A0092B-C50C-407E-A947-70E740481C1C}">
                <a14:useLocalDpi xmlns:a14="http://schemas.microsoft.com/office/drawing/2010/main" val="0"/>
              </a:ext>
            </a:extLst>
          </a:blip>
          <a:srcRect l="41313" r="-1" b="11209"/>
          <a:stretch/>
        </p:blipFill>
        <p:spPr bwMode="auto">
          <a:xfrm>
            <a:off x="9391225" y="9563606"/>
            <a:ext cx="2057400" cy="2057400"/>
          </a:xfrm>
          <a:prstGeom prst="ellipse">
            <a:avLst/>
          </a:prstGeom>
          <a:noFill/>
          <a:extLst>
            <a:ext uri="{909E8E84-426E-40DD-AFC4-6F175D3DCCD1}">
              <a14:hiddenFill xmlns:a14="http://schemas.microsoft.com/office/drawing/2010/main">
                <a:solidFill>
                  <a:srgbClr val="FFFFFF"/>
                </a:solidFill>
              </a14:hiddenFill>
            </a:ext>
          </a:extLst>
        </p:spPr>
      </p:pic>
      <p:pic>
        <p:nvPicPr>
          <p:cNvPr id="1060" name="Picture 36" descr="\\ascb-fileserver\share2\DORA\Advisory board\Advisory Board member photos\Rhoda Wanyenze.jpg"/>
          <p:cNvPicPr preferRelativeResize="0">
            <a:picLocks noChangeArrowheads="1"/>
          </p:cNvPicPr>
          <p:nvPr/>
        </p:nvPicPr>
        <p:blipFill rotWithShape="1">
          <a:blip r:embed="rId18" cstate="print">
            <a:extLst>
              <a:ext uri="{28A0092B-C50C-407E-A947-70E740481C1C}">
                <a14:useLocalDpi xmlns:a14="http://schemas.microsoft.com/office/drawing/2010/main" val="0"/>
              </a:ext>
            </a:extLst>
          </a:blip>
          <a:srcRect t="5617" b="27221"/>
          <a:stretch/>
        </p:blipFill>
        <p:spPr bwMode="auto">
          <a:xfrm>
            <a:off x="13939459" y="9563606"/>
            <a:ext cx="2057400" cy="2057400"/>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5015278"/>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7897" t="36595" r="-224" b="29901"/>
          <a:stretch/>
        </p:blipFill>
        <p:spPr>
          <a:xfrm>
            <a:off x="47530" y="26131"/>
            <a:ext cx="24384000" cy="5899023"/>
          </a:xfrm>
          <a:prstGeom prst="rect">
            <a:avLst/>
          </a:prstGeom>
        </p:spPr>
      </p:pic>
      <p:sp>
        <p:nvSpPr>
          <p:cNvPr id="120" name="Subtitle 2"/>
          <p:cNvSpPr txBox="1">
            <a:spLocks noGrp="1"/>
          </p:cNvSpPr>
          <p:nvPr>
            <p:ph type="subTitle" sz="quarter" idx="1"/>
          </p:nvPr>
        </p:nvSpPr>
        <p:spPr>
          <a:xfrm>
            <a:off x="2018585" y="10871201"/>
            <a:ext cx="20828001" cy="2514594"/>
          </a:xfrm>
          <a:prstGeom prst="rect">
            <a:avLst/>
          </a:prstGeom>
        </p:spPr>
        <p:txBody>
          <a:bodyPr>
            <a:normAutofit/>
          </a:bodyPr>
          <a:lstStyle/>
          <a:p>
            <a:pPr>
              <a:defRPr sz="4000"/>
            </a:pPr>
            <a:r>
              <a:rPr sz="4800" dirty="0">
                <a:latin typeface="Calibri" panose="020F0502020204030204" pitchFamily="34" charset="0"/>
                <a:cs typeface="Calibri" panose="020F0502020204030204" pitchFamily="34" charset="0"/>
              </a:rPr>
              <a:t>sfdora.org</a:t>
            </a:r>
          </a:p>
          <a:p>
            <a:pPr>
              <a:defRPr sz="4000"/>
            </a:pPr>
            <a:r>
              <a:rPr sz="4800" dirty="0">
                <a:latin typeface="Calibri" panose="020F0502020204030204" pitchFamily="34" charset="0"/>
                <a:cs typeface="Calibri" panose="020F0502020204030204" pitchFamily="34" charset="0"/>
              </a:rPr>
              <a:t>@</a:t>
            </a:r>
            <a:r>
              <a:rPr sz="4800" dirty="0" err="1">
                <a:latin typeface="Calibri" panose="020F0502020204030204" pitchFamily="34" charset="0"/>
                <a:cs typeface="Calibri" panose="020F0502020204030204" pitchFamily="34" charset="0"/>
              </a:rPr>
              <a:t>DORAssessment</a:t>
            </a:r>
            <a:endParaRPr sz="4800" dirty="0">
              <a:latin typeface="Calibri" panose="020F0502020204030204" pitchFamily="34" charset="0"/>
              <a:cs typeface="Calibri" panose="020F0502020204030204" pitchFamily="34" charset="0"/>
            </a:endParaRPr>
          </a:p>
        </p:txBody>
      </p:sp>
      <p:sp>
        <p:nvSpPr>
          <p:cNvPr id="122" name="Title 1"/>
          <p:cNvSpPr txBox="1">
            <a:spLocks noGrp="1"/>
          </p:cNvSpPr>
          <p:nvPr>
            <p:ph type="ctrTitle"/>
          </p:nvPr>
        </p:nvSpPr>
        <p:spPr>
          <a:xfrm>
            <a:off x="2018585" y="6945235"/>
            <a:ext cx="20828001" cy="2034566"/>
          </a:xfrm>
          <a:prstGeom prst="rect">
            <a:avLst/>
          </a:prstGeom>
        </p:spPr>
        <p:txBody>
          <a:bodyPr>
            <a:normAutofit fontScale="90000"/>
          </a:bodyPr>
          <a:lstStyle/>
          <a:p>
            <a:pPr defTabSz="800735">
              <a:defRPr sz="6208"/>
            </a:pPr>
            <a:r>
              <a:rPr sz="8800" dirty="0">
                <a:latin typeface="Calibri" pitchFamily="34" charset="0"/>
                <a:ea typeface="Roboto" pitchFamily="2" charset="0"/>
                <a:cs typeface="Calibri" pitchFamily="34" charset="0"/>
              </a:rPr>
              <a:t>Declaration On Research Assessment </a:t>
            </a:r>
            <a:r>
              <a:rPr dirty="0">
                <a:latin typeface="Calibri" pitchFamily="34" charset="0"/>
                <a:ea typeface="Roboto" pitchFamily="2" charset="0"/>
                <a:cs typeface="Calibri" pitchFamily="34" charset="0"/>
              </a:rPr>
              <a:t/>
            </a:r>
            <a:br>
              <a:rPr dirty="0">
                <a:latin typeface="Calibri" pitchFamily="34" charset="0"/>
                <a:ea typeface="Roboto" pitchFamily="2" charset="0"/>
                <a:cs typeface="Calibri" pitchFamily="34" charset="0"/>
              </a:rPr>
            </a:br>
            <a:r>
              <a:rPr dirty="0">
                <a:latin typeface="Calibri" pitchFamily="34" charset="0"/>
                <a:ea typeface="Roboto" pitchFamily="2" charset="0"/>
                <a:cs typeface="Calibri" pitchFamily="34" charset="0"/>
              </a:rPr>
              <a:t>Improving how research is assessed </a:t>
            </a:r>
          </a:p>
        </p:txBody>
      </p:sp>
      <p:pic>
        <p:nvPicPr>
          <p:cNvPr id="123" name="Picture 16" descr="Picture 16"/>
          <p:cNvPicPr>
            <a:picLocks noChangeAspect="1"/>
          </p:cNvPicPr>
          <p:nvPr/>
        </p:nvPicPr>
        <p:blipFill>
          <a:blip r:embed="rId4">
            <a:extLst/>
          </a:blip>
          <a:stretch>
            <a:fillRect/>
          </a:stretch>
        </p:blipFill>
        <p:spPr>
          <a:xfrm>
            <a:off x="9232780" y="11822937"/>
            <a:ext cx="609601" cy="609601"/>
          </a:xfrm>
          <a:prstGeom prst="rect">
            <a:avLst/>
          </a:prstGeom>
          <a:ln w="12700">
            <a:miter lim="400000"/>
          </a:ln>
        </p:spPr>
      </p:pic>
      <p:pic>
        <p:nvPicPr>
          <p:cNvPr id="7" name="Picture 2" descr="C:\Users\ahatch\Desktop\dora-logo whi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92554" y="3222448"/>
            <a:ext cx="7598893" cy="2624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158113"/>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itle 1"/>
          <p:cNvSpPr txBox="1">
            <a:spLocks noGrp="1"/>
          </p:cNvSpPr>
          <p:nvPr>
            <p:ph type="title"/>
          </p:nvPr>
        </p:nvSpPr>
        <p:spPr>
          <a:xfrm>
            <a:off x="0" y="415640"/>
            <a:ext cx="24384000" cy="1935126"/>
          </a:xfrm>
          <a:prstGeom prst="rect">
            <a:avLst/>
          </a:prstGeom>
        </p:spPr>
        <p:txBody>
          <a:bodyPr/>
          <a:lstStyle/>
          <a:p>
            <a:r>
              <a:rPr lang="en-GB" dirty="0" smtClean="0"/>
              <a:t>Why a Declaration?</a:t>
            </a:r>
            <a:endParaRPr dirty="0"/>
          </a:p>
        </p:txBody>
      </p:sp>
      <p:sp>
        <p:nvSpPr>
          <p:cNvPr id="126" name="Content Placeholder 2"/>
          <p:cNvSpPr txBox="1">
            <a:spLocks noGrp="1"/>
          </p:cNvSpPr>
          <p:nvPr>
            <p:ph type="body" idx="1"/>
          </p:nvPr>
        </p:nvSpPr>
        <p:spPr>
          <a:xfrm>
            <a:off x="1689100" y="2600148"/>
            <a:ext cx="21005800" cy="8524949"/>
          </a:xfrm>
          <a:prstGeom prst="rect">
            <a:avLst/>
          </a:prstGeom>
        </p:spPr>
        <p:txBody>
          <a:bodyPr anchor="t">
            <a:noAutofit/>
          </a:bodyPr>
          <a:lstStyle/>
          <a:p>
            <a:pPr>
              <a:buSzTx/>
            </a:pPr>
            <a:r>
              <a:rPr lang="en-GB" sz="4400" dirty="0" smtClean="0"/>
              <a:t>Addresses misuse </a:t>
            </a:r>
            <a:r>
              <a:rPr lang="en-GB" sz="4400" dirty="0"/>
              <a:t>of </a:t>
            </a:r>
            <a:r>
              <a:rPr lang="en-GB" sz="4400" dirty="0" smtClean="0"/>
              <a:t>journal-based metrics in hiring, promotion and funding decisions</a:t>
            </a:r>
            <a:endParaRPr lang="en-GB" sz="4400" dirty="0"/>
          </a:p>
          <a:p>
            <a:pPr>
              <a:buSzTx/>
            </a:pPr>
            <a:r>
              <a:rPr lang="en-GB" sz="4400" dirty="0" smtClean="0"/>
              <a:t>Draws attention to the problem </a:t>
            </a:r>
            <a:r>
              <a:rPr lang="en-GB" sz="4400" smtClean="0"/>
              <a:t>and fosters </a:t>
            </a:r>
            <a:r>
              <a:rPr lang="en-GB" sz="4400" dirty="0" smtClean="0"/>
              <a:t>progressive solutions</a:t>
            </a:r>
          </a:p>
          <a:p>
            <a:pPr>
              <a:buSzTx/>
            </a:pPr>
            <a:r>
              <a:rPr lang="en-GB" sz="4400" dirty="0" smtClean="0"/>
              <a:t>Demonstrates community support for change</a:t>
            </a:r>
            <a:endParaRPr lang="en-GB" sz="4400" dirty="0"/>
          </a:p>
          <a:p>
            <a:pPr marL="0" indent="0">
              <a:buSzTx/>
              <a:buNone/>
            </a:pPr>
            <a:r>
              <a:rPr lang="en-GB" sz="4400" dirty="0" smtClean="0"/>
              <a:t>Three principles of DORA</a:t>
            </a:r>
            <a:endParaRPr lang="en-GB" sz="4400" dirty="0"/>
          </a:p>
          <a:p>
            <a:pPr lvl="1">
              <a:spcBef>
                <a:spcPts val="0"/>
              </a:spcBef>
              <a:buSzTx/>
              <a:buFont typeface="Symbol" pitchFamily="18" charset="2"/>
              <a:buChar char=""/>
            </a:pPr>
            <a:r>
              <a:rPr lang="en-GB" sz="4400" dirty="0" smtClean="0"/>
              <a:t>Eliminate the </a:t>
            </a:r>
            <a:r>
              <a:rPr lang="en-GB" sz="4400" dirty="0"/>
              <a:t>use of journal-based metrics in research assessment</a:t>
            </a:r>
          </a:p>
          <a:p>
            <a:pPr lvl="1">
              <a:spcBef>
                <a:spcPts val="0"/>
              </a:spcBef>
              <a:buSzTx/>
              <a:buFont typeface="Symbol" pitchFamily="18" charset="2"/>
              <a:buChar char=""/>
            </a:pPr>
            <a:r>
              <a:rPr lang="en-GB" sz="4400" dirty="0" smtClean="0"/>
              <a:t>Assess research </a:t>
            </a:r>
            <a:r>
              <a:rPr lang="en-GB" sz="4400" dirty="0"/>
              <a:t>on its own merits</a:t>
            </a:r>
          </a:p>
          <a:p>
            <a:pPr lvl="1">
              <a:spcBef>
                <a:spcPts val="0"/>
              </a:spcBef>
              <a:buSzTx/>
              <a:buFont typeface="Symbol" pitchFamily="18" charset="2"/>
              <a:buChar char=""/>
            </a:pPr>
            <a:r>
              <a:rPr lang="en-GB" sz="4400" dirty="0"/>
              <a:t>Capitalize on </a:t>
            </a:r>
            <a:r>
              <a:rPr lang="en-GB" sz="4400" dirty="0" smtClean="0"/>
              <a:t>technology </a:t>
            </a:r>
            <a:r>
              <a:rPr lang="en-GB" sz="4400" dirty="0"/>
              <a:t>to enhance scholarly communication and evaluation of the impact of research</a:t>
            </a:r>
          </a:p>
          <a:p>
            <a:pPr marL="635000" lvl="1" indent="0">
              <a:buSzTx/>
              <a:buNone/>
            </a:pPr>
            <a:endParaRPr sz="4400" dirty="0"/>
          </a:p>
        </p:txBody>
      </p:sp>
      <p:sp>
        <p:nvSpPr>
          <p:cNvPr id="5" name="TextBox 4"/>
          <p:cNvSpPr txBox="1"/>
          <p:nvPr/>
        </p:nvSpPr>
        <p:spPr>
          <a:xfrm>
            <a:off x="1689100" y="10924798"/>
            <a:ext cx="15443973"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4800" i="0" strike="noStrike" cap="none" spc="0" normalizeH="0" baseline="0" dirty="0" smtClean="0">
                <a:ln>
                  <a:noFill/>
                </a:ln>
                <a:solidFill>
                  <a:srgbClr val="FFFFFF"/>
                </a:solidFill>
                <a:effectLst/>
                <a:uFillTx/>
                <a:latin typeface="Calibri" pitchFamily="34" charset="0"/>
                <a:ea typeface="Roboto" pitchFamily="2" charset="0"/>
                <a:cs typeface="Calibri" pitchFamily="34" charset="0"/>
                <a:sym typeface="Helvetica Neue"/>
              </a:rPr>
              <a:t>September 2018:</a:t>
            </a:r>
            <a:r>
              <a:rPr lang="en-US" sz="4800" dirty="0">
                <a:latin typeface="Calibri" pitchFamily="34" charset="0"/>
                <a:ea typeface="Roboto" pitchFamily="2" charset="0"/>
                <a:cs typeface="Calibri" pitchFamily="34" charset="0"/>
              </a:rPr>
              <a:t> </a:t>
            </a:r>
            <a:endParaRPr lang="en-US" sz="4800" dirty="0" smtClean="0">
              <a:latin typeface="Calibri" pitchFamily="34" charset="0"/>
              <a:ea typeface="Roboto" pitchFamily="2" charset="0"/>
              <a:cs typeface="Calibri" pitchFamily="34" charset="0"/>
            </a:endParaRPr>
          </a:p>
          <a:p>
            <a:pPr marL="0" marR="0" indent="0" algn="l" defTabSz="825500" rtl="0" fontAlgn="auto" latinLnBrk="0" hangingPunct="0">
              <a:lnSpc>
                <a:spcPct val="100000"/>
              </a:lnSpc>
              <a:spcBef>
                <a:spcPts val="0"/>
              </a:spcBef>
              <a:spcAft>
                <a:spcPts val="0"/>
              </a:spcAft>
              <a:buClrTx/>
              <a:buSzTx/>
              <a:buFontTx/>
              <a:buNone/>
              <a:tabLst/>
            </a:pPr>
            <a:r>
              <a:rPr kumimoji="0" lang="en-US" sz="4800" b="0" i="0" u="none" strike="noStrike" cap="none" spc="0" normalizeH="0" baseline="0" dirty="0" smtClean="0">
                <a:ln>
                  <a:noFill/>
                </a:ln>
                <a:solidFill>
                  <a:srgbClr val="FFFFFF"/>
                </a:solidFill>
                <a:effectLst/>
                <a:uFillTx/>
                <a:latin typeface="Calibri" pitchFamily="34" charset="0"/>
                <a:ea typeface="Roboto" pitchFamily="2" charset="0"/>
                <a:cs typeface="Calibri" pitchFamily="34" charset="0"/>
                <a:sym typeface="Helvetica Neue"/>
              </a:rPr>
              <a:t>Signed</a:t>
            </a:r>
            <a:r>
              <a:rPr kumimoji="0" lang="en-US" sz="4800" b="0" i="0" u="none" strike="noStrike" cap="none" spc="0" normalizeH="0" dirty="0" smtClean="0">
                <a:ln>
                  <a:noFill/>
                </a:ln>
                <a:solidFill>
                  <a:srgbClr val="FFFFFF"/>
                </a:solidFill>
                <a:effectLst/>
                <a:uFillTx/>
                <a:latin typeface="Calibri" pitchFamily="34" charset="0"/>
                <a:ea typeface="Roboto" pitchFamily="2" charset="0"/>
                <a:cs typeface="Calibri" pitchFamily="34" charset="0"/>
                <a:sym typeface="Helvetica Neue"/>
              </a:rPr>
              <a:t> by </a:t>
            </a:r>
            <a:r>
              <a:rPr kumimoji="0" lang="en-US" sz="4800" b="0" i="0" u="none" strike="noStrike" cap="none" spc="0" normalizeH="0" baseline="0" dirty="0" smtClean="0">
                <a:ln>
                  <a:noFill/>
                </a:ln>
                <a:solidFill>
                  <a:srgbClr val="FFFFFF"/>
                </a:solidFill>
                <a:effectLst/>
                <a:uFillTx/>
                <a:latin typeface="Calibri" pitchFamily="34" charset="0"/>
                <a:ea typeface="Roboto" pitchFamily="2" charset="0"/>
                <a:cs typeface="Calibri" pitchFamily="34" charset="0"/>
                <a:sym typeface="Helvetica Neue"/>
              </a:rPr>
              <a:t>&gt;500</a:t>
            </a:r>
            <a:r>
              <a:rPr kumimoji="0" lang="en-US" sz="4800" b="0" i="0" u="none" strike="noStrike" cap="none" spc="0" normalizeH="0" dirty="0" smtClean="0">
                <a:ln>
                  <a:noFill/>
                </a:ln>
                <a:solidFill>
                  <a:srgbClr val="FFFFFF"/>
                </a:solidFill>
                <a:effectLst/>
                <a:uFillTx/>
                <a:latin typeface="Calibri" pitchFamily="34" charset="0"/>
                <a:ea typeface="Roboto" pitchFamily="2" charset="0"/>
                <a:cs typeface="Calibri" pitchFamily="34" charset="0"/>
                <a:sym typeface="Helvetica Neue"/>
              </a:rPr>
              <a:t> organizations and &gt;12,500 individuals</a:t>
            </a:r>
          </a:p>
        </p:txBody>
      </p:sp>
      <p:pic>
        <p:nvPicPr>
          <p:cNvPr id="6" name="Picture 2" descr="C:\Users\ahatch\Desktop\dora-logo 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68001" y="11453158"/>
            <a:ext cx="6089705" cy="21031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itle 1"/>
          <p:cNvSpPr txBox="1">
            <a:spLocks noGrp="1"/>
          </p:cNvSpPr>
          <p:nvPr>
            <p:ph type="title"/>
          </p:nvPr>
        </p:nvSpPr>
        <p:spPr>
          <a:xfrm>
            <a:off x="0" y="436422"/>
            <a:ext cx="24384000" cy="1935126"/>
          </a:xfrm>
          <a:prstGeom prst="rect">
            <a:avLst/>
          </a:prstGeom>
        </p:spPr>
        <p:txBody>
          <a:bodyPr>
            <a:normAutofit/>
          </a:bodyPr>
          <a:lstStyle>
            <a:lvl1pPr>
              <a:defRPr sz="7800"/>
            </a:lvl1pPr>
          </a:lstStyle>
          <a:p>
            <a:r>
              <a:rPr lang="en-GB" dirty="0" smtClean="0"/>
              <a:t>Meaningful Assessment Improves Research</a:t>
            </a:r>
            <a:endParaRPr dirty="0"/>
          </a:p>
        </p:txBody>
      </p:sp>
      <p:sp>
        <p:nvSpPr>
          <p:cNvPr id="170" name="Content Placeholder 2"/>
          <p:cNvSpPr txBox="1">
            <a:spLocks noGrp="1"/>
          </p:cNvSpPr>
          <p:nvPr>
            <p:ph type="body" idx="1"/>
          </p:nvPr>
        </p:nvSpPr>
        <p:spPr>
          <a:xfrm>
            <a:off x="1689100" y="2724298"/>
            <a:ext cx="21005800" cy="6191102"/>
          </a:xfrm>
          <a:prstGeom prst="rect">
            <a:avLst/>
          </a:prstGeom>
        </p:spPr>
        <p:txBody>
          <a:bodyPr numCol="1" anchor="t">
            <a:normAutofit/>
          </a:bodyPr>
          <a:lstStyle/>
          <a:p>
            <a:pPr>
              <a:spcBef>
                <a:spcPts val="1300"/>
              </a:spcBef>
              <a:buSzPct val="100000"/>
              <a:defRPr sz="5600"/>
            </a:pPr>
            <a:r>
              <a:rPr lang="en-GB" dirty="0" smtClean="0"/>
              <a:t>Promotes </a:t>
            </a:r>
            <a:r>
              <a:rPr lang="en-GB" dirty="0"/>
              <a:t>value of </a:t>
            </a:r>
            <a:r>
              <a:rPr lang="en-GB" dirty="0" smtClean="0"/>
              <a:t>all scholarly outputs </a:t>
            </a:r>
          </a:p>
          <a:p>
            <a:pPr>
              <a:spcBef>
                <a:spcPts val="1300"/>
              </a:spcBef>
              <a:buSzPct val="100000"/>
              <a:defRPr sz="5600"/>
            </a:pPr>
            <a:endParaRPr lang="en-GB" dirty="0" smtClean="0"/>
          </a:p>
          <a:p>
            <a:pPr>
              <a:spcBef>
                <a:spcPts val="1300"/>
              </a:spcBef>
              <a:buSzPct val="100000"/>
              <a:defRPr sz="5600"/>
            </a:pPr>
            <a:endParaRPr lang="en-GB" dirty="0"/>
          </a:p>
          <a:p>
            <a:pPr marL="0" indent="0">
              <a:spcBef>
                <a:spcPts val="1300"/>
              </a:spcBef>
              <a:buSzPct val="100000"/>
              <a:buNone/>
              <a:defRPr sz="5600"/>
            </a:pPr>
            <a:endParaRPr lang="en-GB" dirty="0"/>
          </a:p>
          <a:p>
            <a:pPr marL="0" indent="0">
              <a:spcBef>
                <a:spcPts val="1300"/>
              </a:spcBef>
              <a:buSzPct val="100000"/>
              <a:buNone/>
              <a:defRPr sz="5600"/>
            </a:pPr>
            <a:endParaRPr lang="en-GB" sz="1200" dirty="0" smtClean="0"/>
          </a:p>
          <a:p>
            <a:pPr>
              <a:spcBef>
                <a:spcPts val="1300"/>
              </a:spcBef>
              <a:buSzPct val="100000"/>
              <a:defRPr sz="5600"/>
            </a:pPr>
            <a:r>
              <a:rPr lang="en-GB" dirty="0" smtClean="0"/>
              <a:t>Focuses </a:t>
            </a:r>
            <a:r>
              <a:rPr lang="en-GB" dirty="0"/>
              <a:t>on the merits of the </a:t>
            </a:r>
            <a:r>
              <a:rPr lang="en-GB" dirty="0" smtClean="0"/>
              <a:t>work</a:t>
            </a:r>
          </a:p>
        </p:txBody>
      </p:sp>
      <p:sp>
        <p:nvSpPr>
          <p:cNvPr id="6" name="Content Placeholder 2"/>
          <p:cNvSpPr txBox="1">
            <a:spLocks/>
          </p:cNvSpPr>
          <p:nvPr/>
        </p:nvSpPr>
        <p:spPr>
          <a:xfrm>
            <a:off x="2215572" y="3915790"/>
            <a:ext cx="16903701" cy="2838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2" anchor="t">
            <a:noAutofit/>
          </a:bodyPr>
          <a:lstStyle>
            <a:lvl1pPr marL="63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Calibri"/>
                <a:ea typeface="Calibri"/>
                <a:cs typeface="Calibri"/>
                <a:sym typeface="Calibri"/>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Calibri"/>
                <a:ea typeface="Calibri"/>
                <a:cs typeface="Calibri"/>
                <a:sym typeface="Calibri"/>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Calibri"/>
                <a:ea typeface="Calibri"/>
                <a:cs typeface="Calibri"/>
                <a:sym typeface="Calibri"/>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Calibri"/>
                <a:ea typeface="Calibri"/>
                <a:cs typeface="Calibri"/>
                <a:sym typeface="Calibri"/>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Calibri"/>
                <a:ea typeface="Calibri"/>
                <a:cs typeface="Calibri"/>
                <a:sym typeface="Calibri"/>
              </a:defRPr>
            </a:lvl5pPr>
            <a:lvl6pPr marL="381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9pPr>
          </a:lstStyle>
          <a:p>
            <a:pPr lvl="1">
              <a:spcBef>
                <a:spcPts val="1300"/>
              </a:spcBef>
              <a:buSzPct val="100000"/>
              <a:buFont typeface="Calibri" pitchFamily="34" charset="0"/>
              <a:buChar char="‒"/>
              <a:defRPr sz="5600"/>
            </a:pPr>
            <a:r>
              <a:rPr lang="en-GB" sz="3600" dirty="0" smtClean="0"/>
              <a:t>Journal articles </a:t>
            </a:r>
            <a:endParaRPr lang="en-GB" sz="3600" dirty="0"/>
          </a:p>
          <a:p>
            <a:pPr lvl="1">
              <a:spcBef>
                <a:spcPts val="1300"/>
              </a:spcBef>
              <a:buSzPct val="100000"/>
              <a:buFont typeface="Calibri" pitchFamily="34" charset="0"/>
              <a:buChar char="‒"/>
              <a:defRPr sz="5600"/>
            </a:pPr>
            <a:r>
              <a:rPr lang="en-GB" sz="3600" dirty="0" smtClean="0"/>
              <a:t>Preprints</a:t>
            </a:r>
          </a:p>
          <a:p>
            <a:pPr lvl="1">
              <a:spcBef>
                <a:spcPts val="1300"/>
              </a:spcBef>
              <a:buSzPct val="100000"/>
              <a:buFont typeface="Calibri" pitchFamily="34" charset="0"/>
              <a:buChar char="‒"/>
              <a:defRPr sz="5600"/>
            </a:pPr>
            <a:r>
              <a:rPr lang="en-GB" sz="3600" dirty="0" smtClean="0"/>
              <a:t>Datasets</a:t>
            </a:r>
          </a:p>
          <a:p>
            <a:pPr lvl="1">
              <a:spcBef>
                <a:spcPts val="1300"/>
              </a:spcBef>
              <a:buSzPct val="100000"/>
              <a:buFont typeface="Calibri" pitchFamily="34" charset="0"/>
              <a:buChar char="‒"/>
              <a:defRPr sz="5600"/>
            </a:pPr>
            <a:r>
              <a:rPr lang="en-GB" sz="3600" dirty="0" smtClean="0"/>
              <a:t>Software</a:t>
            </a:r>
          </a:p>
          <a:p>
            <a:pPr lvl="1">
              <a:spcBef>
                <a:spcPts val="1300"/>
              </a:spcBef>
              <a:buSzPct val="100000"/>
              <a:buFont typeface="Calibri" pitchFamily="34" charset="0"/>
              <a:buChar char="‒"/>
              <a:defRPr sz="5600"/>
            </a:pPr>
            <a:r>
              <a:rPr lang="en-GB" sz="3600" dirty="0" smtClean="0"/>
              <a:t>Protocols</a:t>
            </a:r>
          </a:p>
          <a:p>
            <a:pPr lvl="1">
              <a:spcBef>
                <a:spcPts val="1300"/>
              </a:spcBef>
              <a:buSzPct val="100000"/>
              <a:buFont typeface="Calibri" pitchFamily="34" charset="0"/>
              <a:buChar char="‒"/>
              <a:defRPr sz="5600"/>
            </a:pPr>
            <a:r>
              <a:rPr lang="en-GB" sz="3600" dirty="0" smtClean="0"/>
              <a:t>Research materials</a:t>
            </a:r>
          </a:p>
          <a:p>
            <a:pPr lvl="1">
              <a:spcBef>
                <a:spcPts val="1300"/>
              </a:spcBef>
              <a:buSzPct val="100000"/>
              <a:buFont typeface="Calibri" pitchFamily="34" charset="0"/>
              <a:buChar char="‒"/>
              <a:defRPr sz="5600"/>
            </a:pPr>
            <a:r>
              <a:rPr lang="en-GB" sz="3600" dirty="0" smtClean="0"/>
              <a:t> Well-trained researchers</a:t>
            </a:r>
          </a:p>
          <a:p>
            <a:pPr lvl="1">
              <a:spcBef>
                <a:spcPts val="1300"/>
              </a:spcBef>
              <a:buSzPct val="100000"/>
              <a:buFont typeface="Calibri" pitchFamily="34" charset="0"/>
              <a:buChar char="‒"/>
              <a:defRPr sz="5600"/>
            </a:pPr>
            <a:r>
              <a:rPr lang="en-GB" sz="3600" dirty="0" smtClean="0"/>
              <a:t>Societal outcomes and policy changes</a:t>
            </a:r>
            <a:endParaRPr lang="en-GB" sz="3600" dirty="0"/>
          </a:p>
        </p:txBody>
      </p:sp>
      <p:sp>
        <p:nvSpPr>
          <p:cNvPr id="7" name="Content Placeholder 2"/>
          <p:cNvSpPr txBox="1">
            <a:spLocks/>
          </p:cNvSpPr>
          <p:nvPr/>
        </p:nvSpPr>
        <p:spPr>
          <a:xfrm>
            <a:off x="2215570" y="8291945"/>
            <a:ext cx="16384155" cy="2838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2" anchor="t">
            <a:noAutofit/>
          </a:bodyPr>
          <a:lstStyle>
            <a:lvl1pPr marL="63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Calibri"/>
                <a:ea typeface="Calibri"/>
                <a:cs typeface="Calibri"/>
                <a:sym typeface="Calibri"/>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Calibri"/>
                <a:ea typeface="Calibri"/>
                <a:cs typeface="Calibri"/>
                <a:sym typeface="Calibri"/>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Calibri"/>
                <a:ea typeface="Calibri"/>
                <a:cs typeface="Calibri"/>
                <a:sym typeface="Calibri"/>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Calibri"/>
                <a:ea typeface="Calibri"/>
                <a:cs typeface="Calibri"/>
                <a:sym typeface="Calibri"/>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Calibri"/>
                <a:ea typeface="Calibri"/>
                <a:cs typeface="Calibri"/>
                <a:sym typeface="Calibri"/>
              </a:defRPr>
            </a:lvl5pPr>
            <a:lvl6pPr marL="381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9pPr>
          </a:lstStyle>
          <a:p>
            <a:pPr lvl="1">
              <a:spcBef>
                <a:spcPts val="1300"/>
              </a:spcBef>
              <a:buSzPct val="100000"/>
              <a:buFont typeface="Calibri" pitchFamily="34" charset="0"/>
              <a:buChar char="‒"/>
              <a:defRPr sz="5600"/>
            </a:pPr>
            <a:r>
              <a:rPr lang="en-GB" sz="3600" dirty="0" smtClean="0"/>
              <a:t>Reduces JIF-chasing</a:t>
            </a:r>
            <a:endParaRPr lang="en-GB" sz="3600" dirty="0"/>
          </a:p>
          <a:p>
            <a:pPr lvl="1">
              <a:spcBef>
                <a:spcPts val="1300"/>
              </a:spcBef>
              <a:buSzPct val="100000"/>
              <a:buFont typeface="Calibri" pitchFamily="34" charset="0"/>
              <a:buChar char="‒"/>
              <a:defRPr sz="5600"/>
            </a:pPr>
            <a:r>
              <a:rPr lang="en-GB" sz="3600" dirty="0" smtClean="0"/>
              <a:t>Facilitates Open Science practices</a:t>
            </a:r>
          </a:p>
          <a:p>
            <a:pPr lvl="1">
              <a:spcBef>
                <a:spcPts val="1300"/>
              </a:spcBef>
              <a:buSzPct val="100000"/>
              <a:buFont typeface="Calibri" pitchFamily="34" charset="0"/>
              <a:buChar char="‒"/>
              <a:defRPr sz="5600"/>
            </a:pPr>
            <a:r>
              <a:rPr lang="en-GB" sz="3600" dirty="0" smtClean="0"/>
              <a:t>Improves rigor and reliability</a:t>
            </a:r>
          </a:p>
          <a:p>
            <a:pPr lvl="1">
              <a:spcBef>
                <a:spcPts val="1300"/>
              </a:spcBef>
              <a:buSzPct val="100000"/>
              <a:buFont typeface="Calibri" pitchFamily="34" charset="0"/>
              <a:buChar char="‒"/>
              <a:defRPr sz="5600"/>
            </a:pPr>
            <a:r>
              <a:rPr lang="en-GB" sz="3600" dirty="0" smtClean="0"/>
              <a:t>Enhances collaboration</a:t>
            </a:r>
          </a:p>
          <a:p>
            <a:pPr marL="635000" lvl="1" indent="0">
              <a:spcBef>
                <a:spcPts val="1300"/>
              </a:spcBef>
              <a:buSzPct val="100000"/>
              <a:buNone/>
              <a:defRPr sz="5600"/>
            </a:pPr>
            <a:endParaRPr lang="en-GB" sz="3600" dirty="0"/>
          </a:p>
        </p:txBody>
      </p:sp>
      <p:pic>
        <p:nvPicPr>
          <p:cNvPr id="8" name="Picture 2" descr="C:\Users\ahatch\Desktop\dora-logo whi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68001" y="11453158"/>
            <a:ext cx="6089705" cy="2103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088254"/>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itle 1"/>
          <p:cNvSpPr txBox="1">
            <a:spLocks noGrp="1"/>
          </p:cNvSpPr>
          <p:nvPr>
            <p:ph type="title"/>
          </p:nvPr>
        </p:nvSpPr>
        <p:spPr>
          <a:xfrm>
            <a:off x="0" y="415640"/>
            <a:ext cx="24384000" cy="1935126"/>
          </a:xfrm>
          <a:prstGeom prst="rect">
            <a:avLst/>
          </a:prstGeom>
        </p:spPr>
        <p:txBody>
          <a:bodyPr/>
          <a:lstStyle/>
          <a:p>
            <a:r>
              <a:rPr lang="en-GB" dirty="0"/>
              <a:t>Key </a:t>
            </a:r>
            <a:r>
              <a:rPr lang="en-GB" dirty="0" smtClean="0"/>
              <a:t>Recommendation</a:t>
            </a:r>
            <a:endParaRPr dirty="0"/>
          </a:p>
        </p:txBody>
      </p:sp>
      <p:sp>
        <p:nvSpPr>
          <p:cNvPr id="126" name="Content Placeholder 2"/>
          <p:cNvSpPr txBox="1">
            <a:spLocks noGrp="1"/>
          </p:cNvSpPr>
          <p:nvPr>
            <p:ph type="body" idx="1"/>
          </p:nvPr>
        </p:nvSpPr>
        <p:spPr>
          <a:xfrm>
            <a:off x="1306327" y="2532911"/>
            <a:ext cx="21489878" cy="8269768"/>
          </a:xfrm>
          <a:prstGeom prst="rect">
            <a:avLst/>
          </a:prstGeom>
        </p:spPr>
        <p:txBody>
          <a:bodyPr anchor="t">
            <a:normAutofit lnSpcReduction="10000"/>
          </a:bodyPr>
          <a:lstStyle/>
          <a:p>
            <a:pPr marL="0" indent="0">
              <a:spcBef>
                <a:spcPts val="0"/>
              </a:spcBef>
              <a:spcAft>
                <a:spcPts val="1200"/>
              </a:spcAft>
              <a:buSzTx/>
              <a:buNone/>
            </a:pPr>
            <a:r>
              <a:rPr lang="en-GB" dirty="0"/>
              <a:t>“Do not use journal-based metrics, such as Journal Impact Factors, as a surrogate measure of the quality of individual research articles, to assess an individual scientist’s contributions, or in hiring, promotion, or funding decisions.”</a:t>
            </a:r>
            <a:endParaRPr dirty="0"/>
          </a:p>
          <a:p>
            <a:pPr marL="0" indent="0">
              <a:spcBef>
                <a:spcPts val="0"/>
              </a:spcBef>
              <a:spcAft>
                <a:spcPts val="1200"/>
              </a:spcAft>
              <a:buSzTx/>
              <a:buNone/>
            </a:pPr>
            <a:endParaRPr lang="en-GB" dirty="0"/>
          </a:p>
          <a:p>
            <a:pPr marL="0" indent="0">
              <a:spcBef>
                <a:spcPts val="0"/>
              </a:spcBef>
              <a:spcAft>
                <a:spcPts val="1200"/>
              </a:spcAft>
              <a:buSzTx/>
              <a:buNone/>
            </a:pPr>
            <a:r>
              <a:rPr lang="en-GB" dirty="0"/>
              <a:t>Plus 17 recommended commitments to stimulate positive action by: </a:t>
            </a:r>
          </a:p>
          <a:p>
            <a:pPr lvl="1">
              <a:spcBef>
                <a:spcPts val="0"/>
              </a:spcBef>
              <a:spcAft>
                <a:spcPts val="1200"/>
              </a:spcAft>
              <a:buSzTx/>
            </a:pPr>
            <a:r>
              <a:rPr lang="en-GB" dirty="0" smtClean="0"/>
              <a:t>funders</a:t>
            </a:r>
            <a:endParaRPr lang="en-GB" dirty="0"/>
          </a:p>
          <a:p>
            <a:pPr lvl="1">
              <a:spcBef>
                <a:spcPts val="0"/>
              </a:spcBef>
              <a:spcAft>
                <a:spcPts val="1200"/>
              </a:spcAft>
              <a:buSzTx/>
            </a:pPr>
            <a:r>
              <a:rPr lang="en-GB" dirty="0"/>
              <a:t>research </a:t>
            </a:r>
            <a:r>
              <a:rPr lang="en-GB" dirty="0" smtClean="0"/>
              <a:t>institutions</a:t>
            </a:r>
            <a:endParaRPr lang="en-GB" dirty="0"/>
          </a:p>
          <a:p>
            <a:pPr lvl="1">
              <a:spcBef>
                <a:spcPts val="0"/>
              </a:spcBef>
              <a:spcAft>
                <a:spcPts val="1200"/>
              </a:spcAft>
              <a:buSzTx/>
            </a:pPr>
            <a:r>
              <a:rPr lang="en-GB" dirty="0" smtClean="0"/>
              <a:t>publishers</a:t>
            </a:r>
            <a:endParaRPr lang="en-GB" dirty="0"/>
          </a:p>
          <a:p>
            <a:pPr lvl="1">
              <a:spcBef>
                <a:spcPts val="0"/>
              </a:spcBef>
              <a:spcAft>
                <a:spcPts val="1200"/>
              </a:spcAft>
              <a:buSzTx/>
            </a:pPr>
            <a:r>
              <a:rPr lang="en-GB" dirty="0"/>
              <a:t>metrics </a:t>
            </a:r>
            <a:r>
              <a:rPr lang="en-GB" dirty="0" smtClean="0"/>
              <a:t>providers</a:t>
            </a:r>
          </a:p>
          <a:p>
            <a:pPr lvl="1">
              <a:spcBef>
                <a:spcPts val="0"/>
              </a:spcBef>
              <a:spcAft>
                <a:spcPts val="1200"/>
              </a:spcAft>
              <a:buSzTx/>
            </a:pPr>
            <a:r>
              <a:rPr lang="en-GB" dirty="0" smtClean="0"/>
              <a:t>researchers</a:t>
            </a:r>
            <a:endParaRPr dirty="0"/>
          </a:p>
        </p:txBody>
      </p:sp>
      <p:pic>
        <p:nvPicPr>
          <p:cNvPr id="6" name="Picture 2" descr="C:\Users\ahatch\Desktop\dora-logo 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68001" y="11453158"/>
            <a:ext cx="6089705" cy="2103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608701"/>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Title 1"/>
          <p:cNvSpPr txBox="1">
            <a:spLocks noGrp="1"/>
          </p:cNvSpPr>
          <p:nvPr>
            <p:ph type="title"/>
          </p:nvPr>
        </p:nvSpPr>
        <p:spPr>
          <a:xfrm>
            <a:off x="0" y="415640"/>
            <a:ext cx="24384000" cy="1935126"/>
          </a:xfrm>
          <a:prstGeom prst="rect">
            <a:avLst/>
          </a:prstGeom>
        </p:spPr>
        <p:txBody>
          <a:bodyPr>
            <a:normAutofit fontScale="90000"/>
          </a:bodyPr>
          <a:lstStyle/>
          <a:p>
            <a:pPr>
              <a:spcBef>
                <a:spcPts val="2300"/>
              </a:spcBef>
              <a:defRPr sz="9600"/>
            </a:pPr>
            <a:r>
              <a:rPr lang="en-GB" dirty="0"/>
              <a:t>Recommendations for Research Institutes &amp; Funders</a:t>
            </a:r>
          </a:p>
        </p:txBody>
      </p:sp>
      <p:sp>
        <p:nvSpPr>
          <p:cNvPr id="212" name="Content Placeholder 2"/>
          <p:cNvSpPr txBox="1">
            <a:spLocks noGrp="1"/>
          </p:cNvSpPr>
          <p:nvPr>
            <p:ph type="body" idx="1"/>
          </p:nvPr>
        </p:nvSpPr>
        <p:spPr>
          <a:prstGeom prst="rect">
            <a:avLst/>
          </a:prstGeom>
        </p:spPr>
        <p:txBody>
          <a:bodyPr anchor="t"/>
          <a:lstStyle/>
          <a:p>
            <a:pPr marL="0" indent="0">
              <a:buSzTx/>
              <a:buNone/>
              <a:defRPr sz="2800"/>
            </a:pPr>
            <a:endParaRPr dirty="0"/>
          </a:p>
          <a:p>
            <a:pPr marL="685800" indent="-685800">
              <a:spcBef>
                <a:spcPts val="1300"/>
              </a:spcBef>
              <a:defRPr sz="5600"/>
            </a:pPr>
            <a:r>
              <a:rPr dirty="0"/>
              <a:t>State that scientific content of a paper, not the JIF of the journal where it was published is what matters</a:t>
            </a:r>
          </a:p>
          <a:p>
            <a:pPr marL="685800" indent="-685800">
              <a:spcBef>
                <a:spcPts val="1300"/>
              </a:spcBef>
              <a:defRPr sz="5600"/>
            </a:pPr>
            <a:r>
              <a:rPr dirty="0"/>
              <a:t>Consider value from all outputs and outcomes generated by research </a:t>
            </a:r>
          </a:p>
        </p:txBody>
      </p:sp>
      <p:pic>
        <p:nvPicPr>
          <p:cNvPr id="6" name="Picture 2" descr="C:\Users\ahatch\Desktop\dora-logo 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68001" y="11453158"/>
            <a:ext cx="6089705" cy="2103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358951"/>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Title 1"/>
          <p:cNvSpPr txBox="1">
            <a:spLocks noGrp="1"/>
          </p:cNvSpPr>
          <p:nvPr>
            <p:ph type="title"/>
          </p:nvPr>
        </p:nvSpPr>
        <p:spPr>
          <a:xfrm>
            <a:off x="0" y="436422"/>
            <a:ext cx="24384000" cy="1935126"/>
          </a:xfrm>
          <a:prstGeom prst="rect">
            <a:avLst/>
          </a:prstGeom>
        </p:spPr>
        <p:txBody>
          <a:bodyPr/>
          <a:lstStyle/>
          <a:p>
            <a:r>
              <a:rPr lang="en-GB" dirty="0"/>
              <a:t>Recommendations for Publishers</a:t>
            </a:r>
            <a:endParaRPr dirty="0"/>
          </a:p>
        </p:txBody>
      </p:sp>
      <p:sp>
        <p:nvSpPr>
          <p:cNvPr id="204" name="Content Placeholder 2"/>
          <p:cNvSpPr txBox="1">
            <a:spLocks noGrp="1"/>
          </p:cNvSpPr>
          <p:nvPr>
            <p:ph type="body" idx="1"/>
          </p:nvPr>
        </p:nvSpPr>
        <p:spPr>
          <a:xfrm>
            <a:off x="1689100" y="3149600"/>
            <a:ext cx="21005800" cy="7555571"/>
          </a:xfrm>
          <a:prstGeom prst="rect">
            <a:avLst/>
          </a:prstGeom>
        </p:spPr>
        <p:txBody>
          <a:bodyPr anchor="t">
            <a:normAutofit/>
          </a:bodyPr>
          <a:lstStyle/>
          <a:p>
            <a:pPr>
              <a:lnSpc>
                <a:spcPct val="80000"/>
              </a:lnSpc>
              <a:spcBef>
                <a:spcPts val="1300"/>
              </a:spcBef>
              <a:defRPr sz="5400"/>
            </a:pPr>
            <a:r>
              <a:rPr sz="5600" dirty="0" smtClean="0"/>
              <a:t>Cease </a:t>
            </a:r>
            <a:r>
              <a:rPr sz="5600" dirty="0"/>
              <a:t>to promote journals by Impact Factor; provide array of metrics</a:t>
            </a:r>
          </a:p>
          <a:p>
            <a:pPr marL="685800" indent="-685800">
              <a:lnSpc>
                <a:spcPct val="80000"/>
              </a:lnSpc>
              <a:spcBef>
                <a:spcPts val="1300"/>
              </a:spcBef>
              <a:defRPr sz="5400"/>
            </a:pPr>
            <a:r>
              <a:rPr sz="5600" dirty="0"/>
              <a:t>Focus on article-level metrics</a:t>
            </a:r>
          </a:p>
          <a:p>
            <a:pPr marL="685800" indent="-685800">
              <a:lnSpc>
                <a:spcPct val="80000"/>
              </a:lnSpc>
              <a:spcBef>
                <a:spcPts val="1300"/>
              </a:spcBef>
              <a:defRPr sz="5400"/>
            </a:pPr>
            <a:r>
              <a:rPr sz="5600" dirty="0"/>
              <a:t>Identify different author contributions</a:t>
            </a:r>
          </a:p>
          <a:p>
            <a:pPr marL="685800" indent="-685800">
              <a:lnSpc>
                <a:spcPct val="80000"/>
              </a:lnSpc>
              <a:spcBef>
                <a:spcPts val="1300"/>
              </a:spcBef>
              <a:defRPr sz="5400"/>
            </a:pPr>
            <a:r>
              <a:rPr sz="5600" dirty="0"/>
              <a:t>Open the bibliographic citation data</a:t>
            </a:r>
          </a:p>
          <a:p>
            <a:pPr marL="685800" indent="-685800">
              <a:lnSpc>
                <a:spcPct val="80000"/>
              </a:lnSpc>
              <a:spcBef>
                <a:spcPts val="1300"/>
              </a:spcBef>
              <a:defRPr sz="5400"/>
            </a:pPr>
            <a:r>
              <a:rPr sz="5600" dirty="0"/>
              <a:t>Encourage primary literature citations</a:t>
            </a:r>
          </a:p>
        </p:txBody>
      </p:sp>
      <p:pic>
        <p:nvPicPr>
          <p:cNvPr id="6" name="Picture 2" descr="C:\Users\ahatch\Desktop\dora-logo whi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68001" y="11453158"/>
            <a:ext cx="6089705" cy="2103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005882"/>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Title 1"/>
          <p:cNvSpPr txBox="1">
            <a:spLocks noGrp="1"/>
          </p:cNvSpPr>
          <p:nvPr>
            <p:ph type="title"/>
          </p:nvPr>
        </p:nvSpPr>
        <p:spPr>
          <a:xfrm>
            <a:off x="0" y="436422"/>
            <a:ext cx="24384000" cy="1935126"/>
          </a:xfrm>
          <a:prstGeom prst="rect">
            <a:avLst/>
          </a:prstGeom>
        </p:spPr>
        <p:txBody>
          <a:bodyPr/>
          <a:lstStyle/>
          <a:p>
            <a:r>
              <a:rPr lang="en-GB" dirty="0"/>
              <a:t>Recommendations for </a:t>
            </a:r>
            <a:r>
              <a:rPr lang="en-GB" dirty="0" smtClean="0"/>
              <a:t>Metrics Providers</a:t>
            </a:r>
            <a:endParaRPr dirty="0"/>
          </a:p>
        </p:txBody>
      </p:sp>
      <p:sp>
        <p:nvSpPr>
          <p:cNvPr id="200" name="Content Placeholder 2"/>
          <p:cNvSpPr txBox="1">
            <a:spLocks noGrp="1"/>
          </p:cNvSpPr>
          <p:nvPr>
            <p:ph type="body" idx="1"/>
          </p:nvPr>
        </p:nvSpPr>
        <p:spPr>
          <a:prstGeom prst="rect">
            <a:avLst/>
          </a:prstGeom>
        </p:spPr>
        <p:txBody>
          <a:bodyPr anchor="t"/>
          <a:lstStyle/>
          <a:p>
            <a:pPr marL="685800" indent="-685800">
              <a:spcBef>
                <a:spcPts val="1300"/>
              </a:spcBef>
              <a:defRPr sz="5600"/>
            </a:pPr>
            <a:r>
              <a:rPr dirty="0"/>
              <a:t>Be transparent</a:t>
            </a:r>
          </a:p>
          <a:p>
            <a:pPr marL="685800" indent="-685800">
              <a:spcBef>
                <a:spcPts val="1300"/>
              </a:spcBef>
              <a:defRPr sz="5600"/>
            </a:pPr>
            <a:r>
              <a:rPr dirty="0"/>
              <a:t>Provide access to </a:t>
            </a:r>
            <a:r>
              <a:rPr lang="en-US" dirty="0" smtClean="0"/>
              <a:t>metrics </a:t>
            </a:r>
            <a:r>
              <a:rPr dirty="0" smtClean="0"/>
              <a:t>data</a:t>
            </a:r>
            <a:endParaRPr dirty="0"/>
          </a:p>
          <a:p>
            <a:pPr marL="685800" indent="-685800">
              <a:spcBef>
                <a:spcPts val="1300"/>
              </a:spcBef>
              <a:defRPr sz="5600"/>
            </a:pPr>
            <a:r>
              <a:rPr dirty="0"/>
              <a:t>Discourage data manipulation</a:t>
            </a:r>
          </a:p>
          <a:p>
            <a:pPr marL="685800" indent="-685800">
              <a:spcBef>
                <a:spcPts val="1300"/>
              </a:spcBef>
              <a:defRPr sz="5600"/>
            </a:pPr>
            <a:r>
              <a:rPr dirty="0"/>
              <a:t>Provide different metrics for primary literature and reviews</a:t>
            </a:r>
          </a:p>
        </p:txBody>
      </p:sp>
      <p:pic>
        <p:nvPicPr>
          <p:cNvPr id="6" name="Picture 2" descr="C:\Users\ahatch\Desktop\dora-logo 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68001" y="11453158"/>
            <a:ext cx="6089705" cy="2103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268240"/>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Title 1"/>
          <p:cNvSpPr txBox="1">
            <a:spLocks noGrp="1"/>
          </p:cNvSpPr>
          <p:nvPr>
            <p:ph type="title"/>
          </p:nvPr>
        </p:nvSpPr>
        <p:spPr>
          <a:xfrm>
            <a:off x="0" y="436422"/>
            <a:ext cx="24384000" cy="1935126"/>
          </a:xfrm>
          <a:prstGeom prst="rect">
            <a:avLst/>
          </a:prstGeom>
        </p:spPr>
        <p:txBody>
          <a:bodyPr/>
          <a:lstStyle/>
          <a:p>
            <a:r>
              <a:rPr lang="en-GB" dirty="0"/>
              <a:t>Recommendations for Researchers</a:t>
            </a:r>
            <a:endParaRPr dirty="0"/>
          </a:p>
        </p:txBody>
      </p:sp>
      <p:sp>
        <p:nvSpPr>
          <p:cNvPr id="208" name="Content Placeholder 2"/>
          <p:cNvSpPr txBox="1">
            <a:spLocks noGrp="1"/>
          </p:cNvSpPr>
          <p:nvPr>
            <p:ph type="body" idx="1"/>
          </p:nvPr>
        </p:nvSpPr>
        <p:spPr>
          <a:prstGeom prst="rect">
            <a:avLst/>
          </a:prstGeom>
        </p:spPr>
        <p:txBody>
          <a:bodyPr anchor="t"/>
          <a:lstStyle/>
          <a:p>
            <a:pPr marL="685800" indent="-685800">
              <a:spcBef>
                <a:spcPts val="1300"/>
              </a:spcBef>
              <a:defRPr sz="5600"/>
            </a:pPr>
            <a:r>
              <a:rPr dirty="0"/>
              <a:t>Focus on content</a:t>
            </a:r>
          </a:p>
          <a:p>
            <a:pPr marL="685800" indent="-685800">
              <a:spcBef>
                <a:spcPts val="1300"/>
              </a:spcBef>
              <a:defRPr sz="5600"/>
            </a:pPr>
            <a:r>
              <a:rPr dirty="0"/>
              <a:t>Cite primary literature when you can</a:t>
            </a:r>
          </a:p>
          <a:p>
            <a:pPr marL="685800" indent="-685800">
              <a:spcBef>
                <a:spcPts val="1300"/>
              </a:spcBef>
              <a:defRPr sz="5600"/>
            </a:pPr>
            <a:r>
              <a:rPr dirty="0"/>
              <a:t>Use a range of metrics to show the impact of your work</a:t>
            </a:r>
          </a:p>
          <a:p>
            <a:pPr marL="685800" indent="-685800">
              <a:spcBef>
                <a:spcPts val="1300"/>
              </a:spcBef>
              <a:defRPr sz="5600"/>
            </a:pPr>
            <a:r>
              <a:rPr dirty="0"/>
              <a:t>Change the culture!</a:t>
            </a:r>
          </a:p>
        </p:txBody>
      </p:sp>
      <p:pic>
        <p:nvPicPr>
          <p:cNvPr id="6" name="Picture 2" descr="C:\Users\ahatch\Desktop\dora-logo whi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68001" y="11453158"/>
            <a:ext cx="6089705" cy="2103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547147"/>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8158</TotalTime>
  <Words>1416</Words>
  <Application>Microsoft Office PowerPoint</Application>
  <PresentationFormat>Custom</PresentationFormat>
  <Paragraphs>246</Paragraphs>
  <Slides>18</Slides>
  <Notes>12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Black</vt:lpstr>
      <vt:lpstr>PowerPoint Presentation</vt:lpstr>
      <vt:lpstr>Declaration On Research Assessment  Improving how research is assessed </vt:lpstr>
      <vt:lpstr>Why a Declaration?</vt:lpstr>
      <vt:lpstr>Meaningful Assessment Improves Research</vt:lpstr>
      <vt:lpstr>Key Recommendation</vt:lpstr>
      <vt:lpstr>Recommendations for Research Institutes &amp; Funders</vt:lpstr>
      <vt:lpstr>Recommendations for Publishers</vt:lpstr>
      <vt:lpstr>Recommendations for Metrics Providers</vt:lpstr>
      <vt:lpstr>Recommendations for Researchers</vt:lpstr>
      <vt:lpstr>Milestones for DORA and Other Initiatives</vt:lpstr>
      <vt:lpstr>Change is happening: Research Institutes</vt:lpstr>
      <vt:lpstr>Change is happening: Funders</vt:lpstr>
      <vt:lpstr>Change is happening: Publishers</vt:lpstr>
      <vt:lpstr>Roadmap: DORA is a living document</vt:lpstr>
      <vt:lpstr>DORA Roadmap Progress</vt:lpstr>
      <vt:lpstr>What can you do? </vt:lpstr>
      <vt:lpstr>Supporting organizations, Steering Committee and Staff</vt:lpstr>
      <vt:lpstr>Advisory Board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Declaration On Research Assessment  Improving how research is assessed</dc:title>
  <dc:creator>Anna Hatch</dc:creator>
  <cp:lastModifiedBy>Anna Hatch</cp:lastModifiedBy>
  <cp:revision>147</cp:revision>
  <cp:lastPrinted>2018-10-16T17:48:05Z</cp:lastPrinted>
  <dcterms:modified xsi:type="dcterms:W3CDTF">2018-10-16T17:52:12Z</dcterms:modified>
</cp:coreProperties>
</file>