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6" r:id="rId3"/>
    <p:sldId id="257" r:id="rId4"/>
    <p:sldId id="265" r:id="rId5"/>
    <p:sldId id="264" r:id="rId6"/>
    <p:sldId id="267" r:id="rId7"/>
    <p:sldId id="268" r:id="rId8"/>
    <p:sldId id="271" r:id="rId9"/>
    <p:sldId id="269" r:id="rId10"/>
    <p:sldId id="270" r:id="rId11"/>
    <p:sldId id="273" r:id="rId12"/>
    <p:sldId id="272" r:id="rId13"/>
    <p:sldId id="274" r:id="rId14"/>
  </p:sldIdLst>
  <p:sldSz cx="9144000" cy="6858000" type="screen4x3"/>
  <p:notesSz cx="6864350" cy="99964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83DAC390-972E-4641-B784-49B59CEC971D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B33C8ACB-876D-4D94-846C-A0C09A366D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6167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6963971B-C6D8-413C-8EE9-FE840A404472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B0CC52FD-BF89-4097-91EA-C9A42B6642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1369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25BD-A31D-4718-87EB-00EE61E82FFF}" type="datetime1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Marketing e Creazione del Valore per il Territorio – Workshop finale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F150-2CB0-4610-9FB1-2B9415F6C0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73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5586-DC9B-4330-AD15-CCD10877B87C}" type="datetime1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Marketing e Creazione del Valore per il Territorio – Workshop finale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F150-2CB0-4610-9FB1-2B9415F6C0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2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A7A3-1D8A-4548-9569-1A2AB7A40FA4}" type="datetime1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Marketing e Creazione del Valore per il Territorio – Workshop finale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F150-2CB0-4610-9FB1-2B9415F6C0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377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D9E6-BA58-44AA-8238-FD24FE32F2C4}" type="datetime1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Marketing e Creazione del Valore per il Territorio – Workshop finale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F150-2CB0-4610-9FB1-2B9415F6C0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825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2D2D-EEC5-49F5-ADBB-909E1DE0658C}" type="datetime1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Marketing e Creazione del Valore per il Territorio – Workshop finale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F150-2CB0-4610-9FB1-2B9415F6C0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485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5CC8-868F-4579-84CE-8936B935F624}" type="datetime1">
              <a:rPr lang="it-IT" smtClean="0"/>
              <a:t>27/05/2016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Marketing e Creazione del Valore per il Territorio – Workshop finale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F150-2CB0-4610-9FB1-2B9415F6C0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60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FAEF-5889-416D-ADA9-257C7ABA91ED}" type="datetime1">
              <a:rPr lang="it-IT" smtClean="0"/>
              <a:t>27/05/2016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Marketing e Creazione del Valore per il Territorio – Workshop finale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F150-2CB0-4610-9FB1-2B9415F6C0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6603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1E43-441B-4C55-8A0B-3F711EC56CAE}" type="datetime1">
              <a:rPr lang="it-IT" smtClean="0"/>
              <a:t>27/05/2016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Marketing e Creazione del Valore per il Territorio – Workshop finale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F150-2CB0-4610-9FB1-2B9415F6C0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60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E790-F88E-4BC0-AF78-1167E14DD666}" type="datetime1">
              <a:rPr lang="it-IT" smtClean="0"/>
              <a:t>27/05/2016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Marketing e Creazione del Valore per il Territorio – Workshop finale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F150-2CB0-4610-9FB1-2B9415F6C0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70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CA6C-FFE5-4FB8-9DF0-DC2B4DAF85DB}" type="datetime1">
              <a:rPr lang="it-IT" smtClean="0"/>
              <a:t>27/05/2016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Marketing e Creazione del Valore per il Territorio – Workshop finale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F150-2CB0-4610-9FB1-2B9415F6C0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24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6F4A-1A2E-4040-9C03-B4AE9BEEF88C}" type="datetime1">
              <a:rPr lang="it-IT" smtClean="0"/>
              <a:t>27/05/2016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Marketing e Creazione del Valore per il Territorio – Workshop finale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F150-2CB0-4610-9FB1-2B9415F6C0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1653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54E35-4FF7-4FA3-8DC2-A595F085F488}" type="datetime1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Marketing e Creazione del Valore per il Territorio – Workshop finale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BF150-2CB0-4610-9FB1-2B9415F6C0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145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4239611"/>
            <a:ext cx="8640960" cy="1180633"/>
          </a:xfrm>
        </p:spPr>
        <p:txBody>
          <a:bodyPr>
            <a:noAutofit/>
          </a:bodyPr>
          <a:lstStyle/>
          <a:p>
            <a:r>
              <a:rPr lang="it-IT" sz="3200" b="1" dirty="0" smtClean="0"/>
              <a:t>Prospettive istituzionali e riflessioni sull’attività di trasferimento tecnologico in provincia di Ferrara</a:t>
            </a:r>
            <a:endParaRPr lang="it-IT" sz="32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7504" y="5420244"/>
            <a:ext cx="8784976" cy="62545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it-IT" sz="2000" i="1" dirty="0" smtClean="0">
                <a:solidFill>
                  <a:schemeClr val="tx1"/>
                </a:solidFill>
              </a:rPr>
              <a:t>Caterina Ferrario</a:t>
            </a:r>
          </a:p>
          <a:p>
            <a:pPr>
              <a:spcBef>
                <a:spcPts val="0"/>
              </a:spcBef>
            </a:pPr>
            <a:r>
              <a:rPr lang="it-IT" sz="2000" i="1" dirty="0" smtClean="0">
                <a:solidFill>
                  <a:schemeClr val="tx1"/>
                </a:solidFill>
              </a:rPr>
              <a:t>DEM – Università di Ferrara</a:t>
            </a:r>
            <a:endParaRPr lang="it-IT" sz="20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user\Desktop\ferrara-incantesim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80" y="1412776"/>
            <a:ext cx="4068236" cy="270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467544" y="1412776"/>
            <a:ext cx="7848872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647564" y="6165304"/>
            <a:ext cx="7848872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D:\user\Desktop\COMMISSIONE COMUNICAZIONE\Logo DEM\Logo def\ITA\logo DEM italiano - con unif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287" y="260648"/>
            <a:ext cx="3707905" cy="9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175992" cy="365125"/>
          </a:xfrm>
        </p:spPr>
        <p:txBody>
          <a:bodyPr/>
          <a:lstStyle/>
          <a:p>
            <a:r>
              <a:rPr lang="it-IT" dirty="0" smtClean="0"/>
              <a:t>Forme di partnership pubblico-privato per il trasferimento tecnologico in provincia di Ferrara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119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In Italia: best </a:t>
            </a:r>
            <a:r>
              <a:rPr lang="it-IT" dirty="0" err="1" smtClean="0"/>
              <a:t>practices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mtClean="0"/>
          </a:p>
          <a:p>
            <a:r>
              <a:rPr lang="it-IT" smtClean="0"/>
              <a:t>Forme di partnership pubblico-privato per il trasferimento tecnologico in provincia di Ferrara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F150-2CB0-4610-9FB1-2B9415F6C003}" type="slidenum">
              <a:rPr lang="it-IT" smtClean="0"/>
              <a:pPr/>
              <a:t>10</a:t>
            </a:fld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467544" y="1412776"/>
            <a:ext cx="7848872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647564" y="6165304"/>
            <a:ext cx="7848872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ASTER – promozione della diffusione dell’innovazione tecnologica</a:t>
            </a:r>
          </a:p>
          <a:p>
            <a:pPr lvl="1"/>
            <a:r>
              <a:rPr lang="it-IT" dirty="0" smtClean="0"/>
              <a:t>Società consortile (</a:t>
            </a:r>
            <a:r>
              <a:rPr lang="it-IT" dirty="0"/>
              <a:t>Regione </a:t>
            </a:r>
            <a:r>
              <a:rPr lang="it-IT" dirty="0" smtClean="0"/>
              <a:t>Emilia-Romagna; Università; Enti </a:t>
            </a:r>
            <a:r>
              <a:rPr lang="it-IT" dirty="0"/>
              <a:t>pubblici nazionali di ricerca CNR, ENEA, </a:t>
            </a:r>
            <a:r>
              <a:rPr lang="it-IT" dirty="0" smtClean="0"/>
              <a:t>INFN; sistema </a:t>
            </a:r>
            <a:r>
              <a:rPr lang="it-IT" dirty="0"/>
              <a:t>regionale delle Camere di </a:t>
            </a:r>
            <a:r>
              <a:rPr lang="it-IT" dirty="0" smtClean="0"/>
              <a:t>Commercio)</a:t>
            </a:r>
          </a:p>
          <a:p>
            <a:r>
              <a:rPr lang="it-IT" dirty="0" smtClean="0"/>
              <a:t>Fondazione per la ricerca e l’innovazione </a:t>
            </a:r>
          </a:p>
          <a:p>
            <a:pPr lvl="1"/>
            <a:r>
              <a:rPr lang="it-IT" dirty="0" smtClean="0"/>
              <a:t>Università di Firenze e Città Metropolitana di Firenze</a:t>
            </a:r>
          </a:p>
          <a:p>
            <a:r>
              <a:rPr lang="it-IT" dirty="0" smtClean="0"/>
              <a:t>Veneto Innovazione</a:t>
            </a:r>
          </a:p>
          <a:p>
            <a:pPr lvl="1"/>
            <a:r>
              <a:rPr lang="it-IT" dirty="0" smtClean="0"/>
              <a:t>Regione Veneto</a:t>
            </a:r>
          </a:p>
        </p:txBody>
      </p:sp>
    </p:spTree>
    <p:extLst>
      <p:ext uri="{BB962C8B-B14F-4D97-AF65-F5344CB8AC3E}">
        <p14:creationId xmlns:p14="http://schemas.microsoft.com/office/powerpoint/2010/main" val="322629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Prospettive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mtClean="0"/>
          </a:p>
          <a:p>
            <a:r>
              <a:rPr lang="it-IT" smtClean="0"/>
              <a:t>Forme di partnership pubblico-privato per il trasferimento tecnologico in provincia di Ferrara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F150-2CB0-4610-9FB1-2B9415F6C003}" type="slidenum">
              <a:rPr lang="it-IT" smtClean="0"/>
              <a:pPr/>
              <a:t>11</a:t>
            </a:fld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467544" y="1412776"/>
            <a:ext cx="7848872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647564" y="6165304"/>
            <a:ext cx="7848872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Efficacia dell’intermediazione per il TT</a:t>
            </a:r>
          </a:p>
          <a:p>
            <a:pPr lvl="1"/>
            <a:r>
              <a:rPr lang="it-IT" dirty="0" smtClean="0"/>
              <a:t>Soggetto unico di riferimento</a:t>
            </a:r>
          </a:p>
          <a:p>
            <a:pPr lvl="2"/>
            <a:r>
              <a:rPr lang="it-IT" dirty="0" smtClean="0"/>
              <a:t>Per favorire interazione tra mondo della ricerca e delle imprese</a:t>
            </a:r>
          </a:p>
          <a:p>
            <a:pPr lvl="2"/>
            <a:r>
              <a:rPr lang="it-IT" dirty="0" smtClean="0"/>
              <a:t>Per sostenere l’innovazione</a:t>
            </a:r>
          </a:p>
          <a:p>
            <a:pPr lvl="2"/>
            <a:r>
              <a:rPr lang="it-IT" dirty="0" smtClean="0"/>
              <a:t>Per individuare esigenze e potenzialità delle parti coinvolte</a:t>
            </a:r>
          </a:p>
          <a:p>
            <a:pPr lvl="1"/>
            <a:r>
              <a:rPr lang="it-IT" dirty="0" smtClean="0"/>
              <a:t>Pluralità di compiti</a:t>
            </a:r>
          </a:p>
          <a:p>
            <a:pPr lvl="2"/>
            <a:r>
              <a:rPr lang="it-IT" dirty="0" smtClean="0"/>
              <a:t>Istituzione </a:t>
            </a:r>
            <a:r>
              <a:rPr lang="it-IT" dirty="0"/>
              <a:t>di percorsi di apprendimento per le </a:t>
            </a:r>
            <a:r>
              <a:rPr lang="it-IT" dirty="0" smtClean="0"/>
              <a:t>imprese</a:t>
            </a:r>
            <a:endParaRPr lang="it-IT" sz="2000" dirty="0"/>
          </a:p>
          <a:p>
            <a:pPr lvl="2"/>
            <a:r>
              <a:rPr lang="it-IT" dirty="0" smtClean="0"/>
              <a:t>Definizione </a:t>
            </a:r>
            <a:r>
              <a:rPr lang="it-IT" dirty="0"/>
              <a:t>di una politica di marketing territoriale legato </a:t>
            </a:r>
            <a:r>
              <a:rPr lang="it-IT" dirty="0" smtClean="0"/>
              <a:t>all’innovazione</a:t>
            </a:r>
            <a:endParaRPr lang="it-IT" sz="2000" dirty="0"/>
          </a:p>
          <a:p>
            <a:pPr lvl="2"/>
            <a:r>
              <a:rPr lang="it-IT" dirty="0" smtClean="0"/>
              <a:t>Sistema </a:t>
            </a:r>
            <a:r>
              <a:rPr lang="it-IT" dirty="0"/>
              <a:t>informativo efficace ed efficiente, </a:t>
            </a:r>
            <a:r>
              <a:rPr lang="it-IT" dirty="0" smtClean="0"/>
              <a:t>su offerta </a:t>
            </a:r>
            <a:r>
              <a:rPr lang="it-IT" dirty="0"/>
              <a:t>di innovazione e </a:t>
            </a:r>
            <a:r>
              <a:rPr lang="it-IT" dirty="0" smtClean="0"/>
              <a:t>esigenze </a:t>
            </a:r>
            <a:r>
              <a:rPr lang="it-IT" dirty="0"/>
              <a:t>dei produttori di </a:t>
            </a:r>
            <a:r>
              <a:rPr lang="it-IT" dirty="0" smtClean="0"/>
              <a:t>conoscenza</a:t>
            </a:r>
            <a:endParaRPr lang="it-IT" sz="2000" dirty="0"/>
          </a:p>
          <a:p>
            <a:pPr lvl="2"/>
            <a:r>
              <a:rPr lang="it-IT" dirty="0" smtClean="0"/>
              <a:t>Monitoraggio e </a:t>
            </a:r>
            <a:r>
              <a:rPr lang="it-IT" dirty="0"/>
              <a:t>segmentazione delle esigenze innovative delle imprese;</a:t>
            </a:r>
            <a:endParaRPr lang="it-IT" sz="2000" dirty="0"/>
          </a:p>
          <a:p>
            <a:pPr lvl="2"/>
            <a:r>
              <a:rPr lang="it-IT" dirty="0" smtClean="0"/>
              <a:t>Definizione di </a:t>
            </a:r>
            <a:r>
              <a:rPr lang="it-IT" dirty="0"/>
              <a:t>standard operativi e di </a:t>
            </a:r>
            <a:r>
              <a:rPr lang="it-IT" dirty="0" smtClean="0"/>
              <a:t>partnership</a:t>
            </a:r>
            <a:endParaRPr lang="it-IT" sz="2000" dirty="0"/>
          </a:p>
          <a:p>
            <a:pPr lvl="2"/>
            <a:r>
              <a:rPr lang="it-IT" dirty="0" smtClean="0"/>
              <a:t>Supporto all’accesso </a:t>
            </a:r>
            <a:r>
              <a:rPr lang="it-IT" dirty="0"/>
              <a:t>alle fonti di finanziamento </a:t>
            </a:r>
            <a:r>
              <a:rPr lang="it-IT" dirty="0" smtClean="0"/>
              <a:t>dell’innovazione per le imprese</a:t>
            </a:r>
            <a:endParaRPr lang="it-IT" sz="2000" dirty="0"/>
          </a:p>
          <a:p>
            <a:pPr lvl="2"/>
            <a:r>
              <a:rPr lang="it-IT" dirty="0" smtClean="0"/>
              <a:t>Esecuzione </a:t>
            </a:r>
            <a:r>
              <a:rPr lang="it-IT" dirty="0"/>
              <a:t>di studi di fattibilità di </a:t>
            </a:r>
            <a:r>
              <a:rPr lang="it-IT" dirty="0" smtClean="0"/>
              <a:t>innovazione</a:t>
            </a:r>
            <a:endParaRPr lang="it-IT" sz="2000" dirty="0"/>
          </a:p>
          <a:p>
            <a:pPr lvl="2"/>
            <a:r>
              <a:rPr lang="it-IT" dirty="0" smtClean="0"/>
              <a:t>Consulenza </a:t>
            </a:r>
            <a:r>
              <a:rPr lang="it-IT" dirty="0"/>
              <a:t>per accompagnare le imprese e la ricerca nei </a:t>
            </a:r>
            <a:r>
              <a:rPr lang="it-IT" dirty="0" smtClean="0"/>
              <a:t>percorsi </a:t>
            </a:r>
            <a:r>
              <a:rPr lang="it-IT" dirty="0"/>
              <a:t>di </a:t>
            </a:r>
            <a:r>
              <a:rPr lang="it-IT" dirty="0" smtClean="0"/>
              <a:t>sviluppo</a:t>
            </a:r>
            <a:endParaRPr lang="it-IT" sz="2000" dirty="0"/>
          </a:p>
          <a:p>
            <a:pPr lvl="2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16263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Ferrara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mtClean="0"/>
          </a:p>
          <a:p>
            <a:r>
              <a:rPr lang="it-IT" smtClean="0"/>
              <a:t>Forme di partnership pubblico-privato per il trasferimento tecnologico in provincia di Ferrara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F150-2CB0-4610-9FB1-2B9415F6C003}" type="slidenum">
              <a:rPr lang="it-IT" smtClean="0"/>
              <a:pPr/>
              <a:t>12</a:t>
            </a:fld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467544" y="1412776"/>
            <a:ext cx="7848872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647564" y="6165304"/>
            <a:ext cx="7848872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Innovazione: sotto la media regionale</a:t>
            </a:r>
          </a:p>
          <a:p>
            <a:r>
              <a:rPr lang="it-IT" dirty="0" smtClean="0"/>
              <a:t>Contesto istituzionale</a:t>
            </a:r>
          </a:p>
          <a:p>
            <a:pPr lvl="1"/>
            <a:r>
              <a:rPr lang="it-IT" dirty="0" smtClean="0"/>
              <a:t>Struttura </a:t>
            </a:r>
            <a:r>
              <a:rPr lang="it-IT" dirty="0"/>
              <a:t>industriale: PMI </a:t>
            </a:r>
            <a:endParaRPr lang="it-IT" dirty="0" smtClean="0"/>
          </a:p>
          <a:p>
            <a:pPr lvl="1"/>
            <a:r>
              <a:rPr lang="it-IT" dirty="0" smtClean="0"/>
              <a:t>Ricchezza di soggetti «creatori» di conoscenza</a:t>
            </a:r>
          </a:p>
          <a:p>
            <a:pPr lvl="2"/>
            <a:r>
              <a:rPr lang="it-IT" dirty="0" smtClean="0"/>
              <a:t>Università, centri di ricerca</a:t>
            </a:r>
          </a:p>
          <a:p>
            <a:pPr lvl="1"/>
            <a:r>
              <a:rPr lang="it-IT" dirty="0" smtClean="0"/>
              <a:t>Molteplicità di soggetti coinvolti nel TT</a:t>
            </a:r>
          </a:p>
          <a:p>
            <a:pPr lvl="2"/>
            <a:r>
              <a:rPr lang="it-IT" dirty="0" err="1" smtClean="0"/>
              <a:t>Settorialità</a:t>
            </a:r>
            <a:r>
              <a:rPr lang="it-IT" dirty="0" smtClean="0"/>
              <a:t>, sovrapposizioni e coordinamento</a:t>
            </a:r>
          </a:p>
          <a:p>
            <a:r>
              <a:rPr lang="it-IT" dirty="0" smtClean="0"/>
              <a:t>Intermediazione per TT</a:t>
            </a:r>
          </a:p>
          <a:p>
            <a:pPr lvl="1"/>
            <a:r>
              <a:rPr lang="it-IT" dirty="0" smtClean="0"/>
              <a:t>Frammentarietà</a:t>
            </a:r>
          </a:p>
          <a:p>
            <a:pPr lvl="1"/>
            <a:r>
              <a:rPr lang="it-IT" dirty="0" smtClean="0"/>
              <a:t>Duplicazioni</a:t>
            </a:r>
          </a:p>
          <a:p>
            <a:pPr lvl="1"/>
            <a:r>
              <a:rPr lang="it-IT" dirty="0" smtClean="0"/>
              <a:t>Ma: prossimità</a:t>
            </a:r>
          </a:p>
          <a:p>
            <a:pPr lvl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2158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Prospettive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mtClean="0"/>
          </a:p>
          <a:p>
            <a:r>
              <a:rPr lang="it-IT" smtClean="0"/>
              <a:t>Forme di partnership pubblico-privato per il trasferimento tecnologico in provincia di Ferrara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F150-2CB0-4610-9FB1-2B9415F6C003}" type="slidenum">
              <a:rPr lang="it-IT" smtClean="0"/>
              <a:pPr/>
              <a:t>13</a:t>
            </a:fld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467544" y="1412776"/>
            <a:ext cx="7848872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647564" y="6165304"/>
            <a:ext cx="7848872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it-IT" dirty="0" smtClean="0"/>
              <a:t>Nuovo ente</a:t>
            </a:r>
          </a:p>
          <a:p>
            <a:pPr lvl="1"/>
            <a:r>
              <a:rPr lang="it-IT" dirty="0" smtClean="0"/>
              <a:t>Agenzia provinciale per l’innovazione</a:t>
            </a:r>
          </a:p>
          <a:p>
            <a:pPr lvl="2"/>
            <a:r>
              <a:rPr lang="it-IT" dirty="0" smtClean="0"/>
              <a:t>Accreditato a rete alta tecnologia dell’Emilia Romagna</a:t>
            </a:r>
          </a:p>
          <a:p>
            <a:r>
              <a:rPr lang="it-IT" dirty="0" smtClean="0"/>
              <a:t>Potenziamento di un ente già esistente</a:t>
            </a:r>
          </a:p>
          <a:p>
            <a:pPr lvl="1"/>
            <a:r>
              <a:rPr lang="it-IT" dirty="0" smtClean="0"/>
              <a:t>Dotato di nuove funzioni</a:t>
            </a:r>
          </a:p>
          <a:p>
            <a:pPr lvl="1"/>
            <a:r>
              <a:rPr lang="it-IT" dirty="0" smtClean="0"/>
              <a:t>Con competenze ad ampio spettro</a:t>
            </a:r>
          </a:p>
          <a:p>
            <a:pPr lvl="1"/>
            <a:r>
              <a:rPr lang="it-IT" dirty="0" smtClean="0"/>
              <a:t>Super </a:t>
            </a:r>
            <a:r>
              <a:rPr lang="it-IT" dirty="0" err="1" smtClean="0"/>
              <a:t>partes</a:t>
            </a:r>
            <a:r>
              <a:rPr lang="it-IT" dirty="0" smtClean="0"/>
              <a:t> (?)</a:t>
            </a:r>
          </a:p>
        </p:txBody>
      </p:sp>
    </p:spTree>
    <p:extLst>
      <p:ext uri="{BB962C8B-B14F-4D97-AF65-F5344CB8AC3E}">
        <p14:creationId xmlns:p14="http://schemas.microsoft.com/office/powerpoint/2010/main" val="22492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Obiettivo</a:t>
            </a:r>
            <a:endParaRPr lang="it-IT" sz="3200" dirty="0">
              <a:ea typeface="MS Gothic" panose="020B0609070205080204" pitchFamily="49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484784"/>
            <a:ext cx="8208912" cy="4525963"/>
          </a:xfrm>
        </p:spPr>
        <p:txBody>
          <a:bodyPr>
            <a:normAutofit/>
          </a:bodyPr>
          <a:lstStyle/>
          <a:p>
            <a:pPr marL="742950" lvl="0" indent="-742950">
              <a:lnSpc>
                <a:spcPct val="90000"/>
              </a:lnSpc>
              <a:spcBef>
                <a:spcPts val="0"/>
              </a:spcBef>
              <a:buAutoNum type="arabicPeriod"/>
            </a:pPr>
            <a:r>
              <a:rPr lang="it-IT" dirty="0" smtClean="0"/>
              <a:t>Analisi di esperienze di TT</a:t>
            </a:r>
          </a:p>
          <a:p>
            <a:pPr marL="1143000" lvl="1" indent="-742950">
              <a:lnSpc>
                <a:spcPct val="90000"/>
              </a:lnSpc>
              <a:spcBef>
                <a:spcPts val="0"/>
              </a:spcBef>
            </a:pPr>
            <a:r>
              <a:rPr lang="it-IT" dirty="0"/>
              <a:t>Nazionali</a:t>
            </a:r>
          </a:p>
          <a:p>
            <a:pPr marL="1143000" lvl="1" indent="-742950">
              <a:lnSpc>
                <a:spcPct val="90000"/>
              </a:lnSpc>
              <a:spcBef>
                <a:spcPts val="0"/>
              </a:spcBef>
            </a:pPr>
            <a:r>
              <a:rPr lang="it-IT" dirty="0"/>
              <a:t>Internazionali</a:t>
            </a:r>
          </a:p>
          <a:p>
            <a:pPr marL="742950" indent="-7429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it-IT" dirty="0" smtClean="0"/>
              <a:t>Individuazione di best </a:t>
            </a:r>
            <a:r>
              <a:rPr lang="it-IT" dirty="0" err="1" smtClean="0"/>
              <a:t>practices</a:t>
            </a:r>
            <a:r>
              <a:rPr lang="it-IT" dirty="0" smtClean="0"/>
              <a:t> e esperienze di successo per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it-IT" dirty="0" smtClean="0"/>
              <a:t>Avere un benchmark di raffronto con l’assetto del TT in provincia </a:t>
            </a:r>
            <a:r>
              <a:rPr lang="it-IT" dirty="0"/>
              <a:t>di </a:t>
            </a:r>
            <a:r>
              <a:rPr lang="it-IT" dirty="0" smtClean="0"/>
              <a:t>Ferrara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it-IT" dirty="0" smtClean="0"/>
              <a:t>Fornire elementi informativi per aiutare l’individuazione di strategie di miglioramento (?)</a:t>
            </a:r>
            <a:endParaRPr lang="it-IT" dirty="0"/>
          </a:p>
          <a:p>
            <a:pPr marL="742950" lvl="0" indent="-742950">
              <a:lnSpc>
                <a:spcPct val="90000"/>
              </a:lnSpc>
              <a:spcBef>
                <a:spcPts val="0"/>
              </a:spcBef>
              <a:buAutoNum type="arabicPeriod"/>
            </a:pPr>
            <a:endParaRPr lang="it-IT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it-IT" dirty="0">
              <a:latin typeface="+mj-lt"/>
              <a:ea typeface="MS Gothic" panose="020B0609070205080204" pitchFamily="49" charset="-128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it-IT" dirty="0" smtClean="0">
              <a:latin typeface="+mj-lt"/>
              <a:ea typeface="MS Gothic" panose="020B0609070205080204" pitchFamily="49" charset="-128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it-IT" dirty="0" smtClean="0">
              <a:latin typeface="+mj-lt"/>
              <a:ea typeface="MS Gothic" panose="020B0609070205080204" pitchFamily="49" charset="-128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it-IT" dirty="0">
              <a:latin typeface="+mj-lt"/>
              <a:ea typeface="MS Gothic" panose="020B0609070205080204" pitchFamily="49" charset="-128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467544" y="1412776"/>
            <a:ext cx="7848872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672408" cy="365125"/>
          </a:xfrm>
        </p:spPr>
        <p:txBody>
          <a:bodyPr/>
          <a:lstStyle/>
          <a:p>
            <a:endParaRPr lang="it-IT" dirty="0" smtClean="0"/>
          </a:p>
          <a:p>
            <a:r>
              <a:rPr lang="it-IT" dirty="0" smtClean="0"/>
              <a:t>Forme </a:t>
            </a:r>
            <a:r>
              <a:rPr lang="it-IT" dirty="0"/>
              <a:t>di partnership pubblico-privato per il trasferimento tecnologico in provincia di Ferrara</a:t>
            </a:r>
          </a:p>
          <a:p>
            <a:endParaRPr lang="it-IT" dirty="0"/>
          </a:p>
        </p:txBody>
      </p:sp>
      <p:cxnSp>
        <p:nvCxnSpPr>
          <p:cNvPr id="9" name="Connettore 1 8"/>
          <p:cNvCxnSpPr/>
          <p:nvPr/>
        </p:nvCxnSpPr>
        <p:spPr>
          <a:xfrm>
            <a:off x="647564" y="6165304"/>
            <a:ext cx="7848872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F150-2CB0-4610-9FB1-2B9415F6C00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39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Considerazioni introduttive</a:t>
            </a:r>
            <a:endParaRPr lang="it-IT" sz="3200" dirty="0">
              <a:ea typeface="MS Gothic" panose="020B0609070205080204" pitchFamily="49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484784"/>
            <a:ext cx="8208912" cy="4525963"/>
          </a:xfrm>
        </p:spPr>
        <p:txBody>
          <a:bodyPr>
            <a:normAutofit fontScale="92500"/>
          </a:bodyPr>
          <a:lstStyle/>
          <a:p>
            <a:pPr marL="742950" lvl="0" indent="-742950">
              <a:lnSpc>
                <a:spcPct val="90000"/>
              </a:lnSpc>
              <a:spcBef>
                <a:spcPts val="0"/>
              </a:spcBef>
              <a:buAutoNum type="arabicPeriod"/>
            </a:pPr>
            <a:r>
              <a:rPr lang="it-IT" dirty="0" smtClean="0"/>
              <a:t>Letteratura su trasferimento tecnologico:</a:t>
            </a:r>
          </a:p>
          <a:p>
            <a:pPr marL="1143000" lvl="1" indent="-742950">
              <a:lnSpc>
                <a:spcPct val="90000"/>
              </a:lnSpc>
              <a:spcBef>
                <a:spcPts val="0"/>
              </a:spcBef>
            </a:pPr>
            <a:r>
              <a:rPr lang="it-IT" sz="2400" dirty="0" smtClean="0"/>
              <a:t>Efficacia di strutturate </a:t>
            </a:r>
            <a:r>
              <a:rPr lang="it-IT" sz="2400" dirty="0"/>
              <a:t>interazioni tra imprese ed altri soggetti interessati al TT (enti di ricerca, Università, soggetti finanziatori)</a:t>
            </a:r>
          </a:p>
          <a:p>
            <a:pPr marL="1543050" lvl="2" indent="-742950">
              <a:lnSpc>
                <a:spcPct val="90000"/>
              </a:lnSpc>
              <a:spcBef>
                <a:spcPts val="0"/>
              </a:spcBef>
            </a:pPr>
            <a:r>
              <a:rPr lang="it-IT" sz="2000" dirty="0"/>
              <a:t>(</a:t>
            </a:r>
            <a:r>
              <a:rPr lang="it-IT" sz="2000" dirty="0" err="1"/>
              <a:t>Coombs</a:t>
            </a:r>
            <a:r>
              <a:rPr lang="it-IT" sz="2000" dirty="0"/>
              <a:t> et al., 1996; Dosi, 1988; </a:t>
            </a:r>
            <a:r>
              <a:rPr lang="it-IT" sz="2000" dirty="0" err="1"/>
              <a:t>Dodgson</a:t>
            </a:r>
            <a:r>
              <a:rPr lang="it-IT" sz="2000" dirty="0"/>
              <a:t> e </a:t>
            </a:r>
            <a:r>
              <a:rPr lang="it-IT" sz="2000" dirty="0" err="1"/>
              <a:t>Rothwell</a:t>
            </a:r>
            <a:r>
              <a:rPr lang="it-IT" sz="2000" dirty="0"/>
              <a:t>, 1994; Von </a:t>
            </a:r>
            <a:r>
              <a:rPr lang="it-IT" sz="2000" dirty="0" err="1"/>
              <a:t>Hippel</a:t>
            </a:r>
            <a:r>
              <a:rPr lang="it-IT" sz="2000" dirty="0"/>
              <a:t>, 1988)</a:t>
            </a:r>
          </a:p>
          <a:p>
            <a:pPr marL="1143000" lvl="1" indent="-742950">
              <a:lnSpc>
                <a:spcPct val="90000"/>
              </a:lnSpc>
              <a:spcBef>
                <a:spcPts val="0"/>
              </a:spcBef>
            </a:pPr>
            <a:r>
              <a:rPr lang="it-IT" sz="2400" dirty="0"/>
              <a:t>Forme di «</a:t>
            </a:r>
            <a:r>
              <a:rPr lang="it-IT" sz="2400" dirty="0" err="1"/>
              <a:t>governance</a:t>
            </a:r>
            <a:r>
              <a:rPr lang="it-IT" sz="2400" dirty="0"/>
              <a:t>» ottimale: attori coinvolti, ruoli e modalità di interazione</a:t>
            </a:r>
          </a:p>
          <a:p>
            <a:pPr marL="1543050" lvl="2" indent="-742950">
              <a:lnSpc>
                <a:spcPct val="90000"/>
              </a:lnSpc>
              <a:spcBef>
                <a:spcPts val="0"/>
              </a:spcBef>
            </a:pPr>
            <a:r>
              <a:rPr lang="it-IT" sz="2000" dirty="0"/>
              <a:t>(Bozeman, 2000)</a:t>
            </a:r>
          </a:p>
          <a:p>
            <a:pPr marL="742950" lvl="0" indent="-742950">
              <a:lnSpc>
                <a:spcPct val="90000"/>
              </a:lnSpc>
              <a:spcBef>
                <a:spcPts val="0"/>
              </a:spcBef>
              <a:buAutoNum type="arabicPeriod"/>
            </a:pPr>
            <a:r>
              <a:rPr lang="it-IT" dirty="0" smtClean="0"/>
              <a:t>Contesto innovativo nazionale</a:t>
            </a:r>
          </a:p>
          <a:p>
            <a:pPr marL="1143000" lvl="1" indent="-742950">
              <a:lnSpc>
                <a:spcPct val="90000"/>
              </a:lnSpc>
              <a:spcBef>
                <a:spcPts val="0"/>
              </a:spcBef>
            </a:pPr>
            <a:r>
              <a:rPr lang="it-IT" dirty="0" smtClean="0"/>
              <a:t>Debolezza del Sistema Italia</a:t>
            </a:r>
          </a:p>
          <a:p>
            <a:pPr marL="742950" indent="-74295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dirty="0" smtClean="0">
                <a:latin typeface="+mj-lt"/>
                <a:ea typeface="MS Gothic" panose="020B0609070205080204" pitchFamily="49" charset="-128"/>
              </a:rPr>
              <a:t>Esempi da paesi con elevato profilo innovativo</a:t>
            </a:r>
          </a:p>
          <a:p>
            <a:pPr marL="1143000" lvl="1" indent="-742950">
              <a:lnSpc>
                <a:spcPct val="90000"/>
              </a:lnSpc>
              <a:spcBef>
                <a:spcPts val="0"/>
              </a:spcBef>
            </a:pPr>
            <a:r>
              <a:rPr lang="it-IT" i="1" dirty="0" smtClean="0">
                <a:latin typeface="+mj-lt"/>
                <a:ea typeface="MS Gothic" panose="020B0609070205080204" pitchFamily="49" charset="-128"/>
              </a:rPr>
              <a:t>Best </a:t>
            </a:r>
            <a:r>
              <a:rPr lang="it-IT" i="1" dirty="0" err="1" smtClean="0">
                <a:latin typeface="+mj-lt"/>
                <a:ea typeface="MS Gothic" panose="020B0609070205080204" pitchFamily="49" charset="-128"/>
              </a:rPr>
              <a:t>practices</a:t>
            </a:r>
            <a:r>
              <a:rPr lang="it-IT" i="1" dirty="0" smtClean="0">
                <a:latin typeface="+mj-lt"/>
                <a:ea typeface="MS Gothic" panose="020B0609070205080204" pitchFamily="49" charset="-128"/>
              </a:rPr>
              <a:t> </a:t>
            </a:r>
            <a:r>
              <a:rPr lang="it-IT" dirty="0" smtClean="0">
                <a:latin typeface="+mj-lt"/>
                <a:ea typeface="MS Gothic" panose="020B0609070205080204" pitchFamily="49" charset="-128"/>
              </a:rPr>
              <a:t>in TT</a:t>
            </a:r>
            <a:endParaRPr lang="it-IT" dirty="0">
              <a:latin typeface="+mj-lt"/>
              <a:ea typeface="MS Gothic" panose="020B0609070205080204" pitchFamily="49" charset="-128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it-IT" dirty="0" smtClean="0">
              <a:latin typeface="+mj-lt"/>
              <a:ea typeface="MS Gothic" panose="020B0609070205080204" pitchFamily="49" charset="-128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it-IT" dirty="0" smtClean="0">
              <a:latin typeface="+mj-lt"/>
              <a:ea typeface="MS Gothic" panose="020B0609070205080204" pitchFamily="49" charset="-128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it-IT" dirty="0">
              <a:latin typeface="+mj-lt"/>
              <a:ea typeface="MS Gothic" panose="020B0609070205080204" pitchFamily="49" charset="-128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467544" y="1412776"/>
            <a:ext cx="7848872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672408" cy="365125"/>
          </a:xfrm>
        </p:spPr>
        <p:txBody>
          <a:bodyPr/>
          <a:lstStyle/>
          <a:p>
            <a:endParaRPr lang="it-IT" dirty="0" smtClean="0"/>
          </a:p>
          <a:p>
            <a:r>
              <a:rPr lang="it-IT" dirty="0" smtClean="0"/>
              <a:t>Forme </a:t>
            </a:r>
            <a:r>
              <a:rPr lang="it-IT" dirty="0"/>
              <a:t>di partnership pubblico-privato per il trasferimento tecnologico in provincia di Ferrara</a:t>
            </a:r>
          </a:p>
          <a:p>
            <a:endParaRPr lang="it-IT" dirty="0"/>
          </a:p>
        </p:txBody>
      </p:sp>
      <p:cxnSp>
        <p:nvCxnSpPr>
          <p:cNvPr id="9" name="Connettore 1 8"/>
          <p:cNvCxnSpPr/>
          <p:nvPr/>
        </p:nvCxnSpPr>
        <p:spPr>
          <a:xfrm>
            <a:off x="647564" y="6165304"/>
            <a:ext cx="7848872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F150-2CB0-4610-9FB1-2B9415F6C00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477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rmAutofit/>
          </a:bodyPr>
          <a:lstStyle/>
          <a:p>
            <a:r>
              <a:rPr lang="it-IT" sz="3200" dirty="0" smtClean="0">
                <a:ea typeface="MS Gothic" panose="020B0609070205080204" pitchFamily="49" charset="-128"/>
              </a:rPr>
              <a:t>Performance innovativa in UE</a:t>
            </a:r>
            <a:br>
              <a:rPr lang="it-IT" sz="3200" dirty="0" smtClean="0">
                <a:ea typeface="MS Gothic" panose="020B0609070205080204" pitchFamily="49" charset="-128"/>
              </a:rPr>
            </a:br>
            <a:r>
              <a:rPr lang="it-IT" sz="3200" dirty="0" smtClean="0">
                <a:ea typeface="MS Gothic" panose="020B0609070205080204" pitchFamily="49" charset="-128"/>
              </a:rPr>
              <a:t>(</a:t>
            </a:r>
            <a:r>
              <a:rPr lang="it-IT" sz="3200" i="1" dirty="0" smtClean="0">
                <a:ea typeface="MS Gothic" panose="020B0609070205080204" pitchFamily="49" charset="-128"/>
              </a:rPr>
              <a:t>UE </a:t>
            </a:r>
            <a:r>
              <a:rPr lang="it-IT" sz="3200" i="1" dirty="0" err="1" smtClean="0">
                <a:ea typeface="MS Gothic" panose="020B0609070205080204" pitchFamily="49" charset="-128"/>
              </a:rPr>
              <a:t>Innovation</a:t>
            </a:r>
            <a:r>
              <a:rPr lang="it-IT" sz="3200" i="1" dirty="0" smtClean="0">
                <a:ea typeface="MS Gothic" panose="020B0609070205080204" pitchFamily="49" charset="-128"/>
              </a:rPr>
              <a:t> Union </a:t>
            </a:r>
            <a:r>
              <a:rPr lang="it-IT" sz="3200" i="1" dirty="0" err="1" smtClean="0">
                <a:ea typeface="MS Gothic" panose="020B0609070205080204" pitchFamily="49" charset="-128"/>
              </a:rPr>
              <a:t>Scoreboard</a:t>
            </a:r>
            <a:r>
              <a:rPr lang="it-IT" sz="3200" i="1" dirty="0" smtClean="0">
                <a:ea typeface="MS Gothic" panose="020B0609070205080204" pitchFamily="49" charset="-128"/>
              </a:rPr>
              <a:t> 2015</a:t>
            </a:r>
            <a:r>
              <a:rPr lang="it-IT" sz="3200" dirty="0" smtClean="0">
                <a:ea typeface="MS Gothic" panose="020B0609070205080204" pitchFamily="49" charset="-128"/>
              </a:rPr>
              <a:t>)</a:t>
            </a:r>
            <a:endParaRPr lang="it-IT" sz="3200" dirty="0">
              <a:ea typeface="MS Gothic" panose="020B0609070205080204" pitchFamily="49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484784"/>
            <a:ext cx="8208912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it-IT" dirty="0">
              <a:latin typeface="+mj-lt"/>
              <a:ea typeface="MS Gothic" panose="020B0609070205080204" pitchFamily="49" charset="-128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it-IT" dirty="0" smtClean="0">
              <a:latin typeface="+mj-lt"/>
              <a:ea typeface="MS Gothic" panose="020B0609070205080204" pitchFamily="49" charset="-128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it-IT" dirty="0" smtClean="0">
              <a:latin typeface="+mj-lt"/>
              <a:ea typeface="MS Gothic" panose="020B0609070205080204" pitchFamily="49" charset="-128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it-IT" dirty="0">
              <a:latin typeface="+mj-lt"/>
              <a:ea typeface="MS Gothic" panose="020B0609070205080204" pitchFamily="49" charset="-128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467544" y="1412776"/>
            <a:ext cx="7848872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672408" cy="365125"/>
          </a:xfrm>
        </p:spPr>
        <p:txBody>
          <a:bodyPr/>
          <a:lstStyle/>
          <a:p>
            <a:endParaRPr lang="it-IT" dirty="0" smtClean="0"/>
          </a:p>
          <a:p>
            <a:r>
              <a:rPr lang="it-IT" dirty="0" smtClean="0"/>
              <a:t>Forme </a:t>
            </a:r>
            <a:r>
              <a:rPr lang="it-IT" dirty="0"/>
              <a:t>di partnership pubblico-privato per il trasferimento tecnologico in provincia di Ferrara</a:t>
            </a:r>
          </a:p>
          <a:p>
            <a:endParaRPr lang="it-IT" dirty="0"/>
          </a:p>
        </p:txBody>
      </p:sp>
      <p:cxnSp>
        <p:nvCxnSpPr>
          <p:cNvPr id="9" name="Connettore 1 8"/>
          <p:cNvCxnSpPr/>
          <p:nvPr/>
        </p:nvCxnSpPr>
        <p:spPr>
          <a:xfrm>
            <a:off x="647564" y="6165304"/>
            <a:ext cx="7848872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F150-2CB0-4610-9FB1-2B9415F6C003}" type="slidenum">
              <a:rPr lang="it-IT" smtClean="0"/>
              <a:t>4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08" y="1841464"/>
            <a:ext cx="8868480" cy="4203744"/>
          </a:xfrm>
          <a:prstGeom prst="rect">
            <a:avLst/>
          </a:prstGeom>
        </p:spPr>
      </p:pic>
      <p:sp>
        <p:nvSpPr>
          <p:cNvPr id="8" name="Freccia a destra 7"/>
          <p:cNvSpPr/>
          <p:nvPr/>
        </p:nvSpPr>
        <p:spPr>
          <a:xfrm rot="5400000">
            <a:off x="3535013" y="2780928"/>
            <a:ext cx="129614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55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rmAutofit/>
          </a:bodyPr>
          <a:lstStyle/>
          <a:p>
            <a:r>
              <a:rPr lang="it-IT" sz="3200" dirty="0" smtClean="0">
                <a:ea typeface="MS Gothic" panose="020B0609070205080204" pitchFamily="49" charset="-128"/>
              </a:rPr>
              <a:t>Costruzione dell’indice di innovazione</a:t>
            </a:r>
            <a:endParaRPr lang="it-IT" sz="3200" dirty="0">
              <a:ea typeface="MS Gothic" panose="020B0609070205080204" pitchFamily="49" charset="-128"/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472" y="1032071"/>
            <a:ext cx="7147016" cy="5324279"/>
          </a:xfrm>
          <a:prstGeom prst="rect">
            <a:avLst/>
          </a:prstGeom>
        </p:spPr>
      </p:pic>
      <p:cxnSp>
        <p:nvCxnSpPr>
          <p:cNvPr id="6" name="Connettore 1 5"/>
          <p:cNvCxnSpPr/>
          <p:nvPr/>
        </p:nvCxnSpPr>
        <p:spPr>
          <a:xfrm>
            <a:off x="467544" y="1412776"/>
            <a:ext cx="7848872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672408" cy="365125"/>
          </a:xfrm>
        </p:spPr>
        <p:txBody>
          <a:bodyPr/>
          <a:lstStyle/>
          <a:p>
            <a:endParaRPr lang="it-IT" dirty="0" smtClean="0"/>
          </a:p>
          <a:p>
            <a:r>
              <a:rPr lang="it-IT" dirty="0" smtClean="0"/>
              <a:t>Forme </a:t>
            </a:r>
            <a:r>
              <a:rPr lang="it-IT" dirty="0"/>
              <a:t>di partnership pubblico-privato per il trasferimento tecnologico in provincia di Ferrara</a:t>
            </a:r>
          </a:p>
          <a:p>
            <a:endParaRPr lang="it-IT" dirty="0"/>
          </a:p>
        </p:txBody>
      </p:sp>
      <p:cxnSp>
        <p:nvCxnSpPr>
          <p:cNvPr id="9" name="Connettore 1 8"/>
          <p:cNvCxnSpPr/>
          <p:nvPr/>
        </p:nvCxnSpPr>
        <p:spPr>
          <a:xfrm>
            <a:off x="647564" y="6165304"/>
            <a:ext cx="7848872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F150-2CB0-4610-9FB1-2B9415F6C00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655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UE </a:t>
            </a:r>
            <a:r>
              <a:rPr lang="it-IT" dirty="0" err="1" smtClean="0"/>
              <a:t>Regional</a:t>
            </a:r>
            <a:r>
              <a:rPr lang="it-IT" dirty="0" smtClean="0"/>
              <a:t> </a:t>
            </a:r>
            <a:r>
              <a:rPr lang="it-IT" dirty="0" err="1" smtClean="0"/>
              <a:t>Innovation</a:t>
            </a:r>
            <a:r>
              <a:rPr lang="it-IT" dirty="0" smtClean="0"/>
              <a:t> </a:t>
            </a:r>
            <a:r>
              <a:rPr lang="it-IT" dirty="0" err="1" smtClean="0"/>
              <a:t>Scoreboard</a:t>
            </a:r>
            <a:r>
              <a:rPr lang="it-IT" dirty="0" smtClean="0"/>
              <a:t>, 2014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mtClean="0"/>
          </a:p>
          <a:p>
            <a:r>
              <a:rPr lang="it-IT" smtClean="0"/>
              <a:t>Forme di partnership pubblico-privato per il trasferimento tecnologico in provincia di Ferrara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F150-2CB0-4610-9FB1-2B9415F6C003}" type="slidenum">
              <a:rPr lang="it-IT" smtClean="0"/>
              <a:pPr/>
              <a:t>6</a:t>
            </a:fld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467544" y="1412776"/>
            <a:ext cx="7848872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647564" y="6165304"/>
            <a:ext cx="7848872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Segnaposto contenuto 1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4784"/>
            <a:ext cx="5660844" cy="464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1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Complessità dei processi di trasferimento tecnologico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mtClean="0"/>
          </a:p>
          <a:p>
            <a:r>
              <a:rPr lang="it-IT" smtClean="0"/>
              <a:t>Forme di partnership pubblico-privato per il trasferimento tecnologico in provincia di Ferrara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F150-2CB0-4610-9FB1-2B9415F6C003}" type="slidenum">
              <a:rPr lang="it-IT" smtClean="0"/>
              <a:pPr/>
              <a:t>7</a:t>
            </a:fld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467544" y="1412776"/>
            <a:ext cx="7848872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647564" y="6165304"/>
            <a:ext cx="7848872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Trasferimento di tecnologie avanzate dai </a:t>
            </a:r>
            <a:r>
              <a:rPr lang="it-IT" i="1" dirty="0" smtClean="0"/>
              <a:t>produttori di conoscenza</a:t>
            </a:r>
            <a:r>
              <a:rPr lang="it-IT" dirty="0" smtClean="0"/>
              <a:t> (università e enti di ricerca) agli </a:t>
            </a:r>
            <a:r>
              <a:rPr lang="it-IT" i="1" dirty="0" smtClean="0"/>
              <a:t>utilizzatori </a:t>
            </a:r>
            <a:r>
              <a:rPr lang="it-IT" dirty="0" smtClean="0"/>
              <a:t>(imprese)</a:t>
            </a:r>
          </a:p>
          <a:p>
            <a:r>
              <a:rPr lang="it-IT" dirty="0" smtClean="0"/>
              <a:t>Interazione tra i due «mondi»</a:t>
            </a:r>
          </a:p>
          <a:p>
            <a:r>
              <a:rPr lang="it-IT" dirty="0" smtClean="0"/>
              <a:t>Soluzione prevalente: soggetto «intermediario»</a:t>
            </a:r>
          </a:p>
          <a:p>
            <a:pPr lvl="1"/>
            <a:r>
              <a:rPr lang="it-IT" dirty="0" smtClean="0"/>
              <a:t>aiuta le imprese ad interagire con i produttori di conoscenza e viceversa</a:t>
            </a:r>
          </a:p>
          <a:p>
            <a:pPr lvl="1"/>
            <a:r>
              <a:rPr lang="it-IT" dirty="0" smtClean="0"/>
              <a:t>Offre </a:t>
            </a:r>
            <a:r>
              <a:rPr lang="it-IT" dirty="0"/>
              <a:t>(prevalentemente) alle </a:t>
            </a:r>
            <a:r>
              <a:rPr lang="it-IT" dirty="0" smtClean="0"/>
              <a:t>imprese servizi di supporto ai loro processi innovativi</a:t>
            </a:r>
          </a:p>
        </p:txBody>
      </p:sp>
    </p:spTree>
    <p:extLst>
      <p:ext uri="{BB962C8B-B14F-4D97-AF65-F5344CB8AC3E}">
        <p14:creationId xmlns:p14="http://schemas.microsoft.com/office/powerpoint/2010/main" val="65216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Best </a:t>
            </a:r>
            <a:r>
              <a:rPr lang="it-IT" dirty="0" err="1" smtClean="0"/>
              <a:t>practices</a:t>
            </a:r>
            <a:r>
              <a:rPr lang="it-IT" dirty="0" smtClean="0"/>
              <a:t> di trasferimento tecnologico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mtClean="0"/>
          </a:p>
          <a:p>
            <a:r>
              <a:rPr lang="it-IT" smtClean="0"/>
              <a:t>Forme di partnership pubblico-privato per il trasferimento tecnologico in provincia di Ferrara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F150-2CB0-4610-9FB1-2B9415F6C003}" type="slidenum">
              <a:rPr lang="it-IT" smtClean="0"/>
              <a:pPr/>
              <a:t>8</a:t>
            </a:fld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467544" y="1412776"/>
            <a:ext cx="7848872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647564" y="6165304"/>
            <a:ext cx="7848872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Individuazione di alcune esperienze di successo</a:t>
            </a:r>
          </a:p>
          <a:p>
            <a:pPr lvl="1"/>
            <a:r>
              <a:rPr lang="it-IT" dirty="0" err="1" smtClean="0"/>
              <a:t>Innovationskraft</a:t>
            </a:r>
            <a:r>
              <a:rPr lang="it-IT" dirty="0" smtClean="0"/>
              <a:t> (Stoccolma)</a:t>
            </a:r>
          </a:p>
          <a:p>
            <a:pPr lvl="1"/>
            <a:r>
              <a:rPr lang="it-IT" dirty="0" err="1" smtClean="0"/>
              <a:t>Bayern</a:t>
            </a:r>
            <a:r>
              <a:rPr lang="it-IT" dirty="0" smtClean="0"/>
              <a:t> </a:t>
            </a:r>
            <a:r>
              <a:rPr lang="it-IT" dirty="0" err="1" smtClean="0"/>
              <a:t>Innovativ</a:t>
            </a:r>
            <a:r>
              <a:rPr lang="it-IT" dirty="0" smtClean="0"/>
              <a:t> </a:t>
            </a:r>
            <a:r>
              <a:rPr lang="it-IT" dirty="0" err="1" smtClean="0"/>
              <a:t>GmbH</a:t>
            </a:r>
            <a:r>
              <a:rPr lang="it-IT" dirty="0" smtClean="0"/>
              <a:t> (Norimberga)</a:t>
            </a:r>
          </a:p>
          <a:p>
            <a:pPr lvl="1"/>
            <a:r>
              <a:rPr lang="it-IT" dirty="0" smtClean="0"/>
              <a:t>Imperial </a:t>
            </a:r>
            <a:r>
              <a:rPr lang="it-IT" dirty="0" err="1" smtClean="0"/>
              <a:t>Innovations</a:t>
            </a:r>
            <a:r>
              <a:rPr lang="it-IT" dirty="0" smtClean="0"/>
              <a:t> (Londra)</a:t>
            </a:r>
          </a:p>
          <a:p>
            <a:r>
              <a:rPr lang="it-IT" dirty="0" smtClean="0"/>
              <a:t>Fattori di successo</a:t>
            </a:r>
          </a:p>
          <a:p>
            <a:pPr lvl="1"/>
            <a:r>
              <a:rPr lang="it-IT" dirty="0" smtClean="0"/>
              <a:t>Centralità degli </a:t>
            </a:r>
            <a:r>
              <a:rPr lang="it-IT" dirty="0" err="1" smtClean="0"/>
              <a:t>stakeholders</a:t>
            </a:r>
            <a:r>
              <a:rPr lang="it-IT" dirty="0" smtClean="0"/>
              <a:t> (imprese, enti di ricerca, finanziatori)</a:t>
            </a:r>
          </a:p>
          <a:p>
            <a:pPr lvl="1"/>
            <a:r>
              <a:rPr lang="it-IT" dirty="0" smtClean="0"/>
              <a:t>Attività definite a partire da</a:t>
            </a:r>
          </a:p>
          <a:p>
            <a:pPr lvl="2"/>
            <a:r>
              <a:rPr lang="it-IT" dirty="0" smtClean="0"/>
              <a:t>Analisi di esigenze degli </a:t>
            </a:r>
            <a:r>
              <a:rPr lang="it-IT" dirty="0" err="1" smtClean="0"/>
              <a:t>stakeholders</a:t>
            </a:r>
            <a:endParaRPr lang="it-IT" dirty="0" smtClean="0"/>
          </a:p>
          <a:p>
            <a:pPr lvl="2"/>
            <a:r>
              <a:rPr lang="it-IT" dirty="0" smtClean="0"/>
              <a:t>Analisi del mercato (dei prodotti e del lavoro)</a:t>
            </a:r>
          </a:p>
          <a:p>
            <a:pPr lvl="1"/>
            <a:r>
              <a:rPr lang="it-IT" dirty="0"/>
              <a:t>Trust and </a:t>
            </a:r>
            <a:r>
              <a:rPr lang="it-IT" dirty="0" err="1" smtClean="0"/>
              <a:t>collaboration</a:t>
            </a:r>
            <a:endParaRPr lang="it-IT" dirty="0" smtClean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96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 dettaglio: progetto 2025 </a:t>
            </a:r>
            <a:r>
              <a:rPr lang="it-IT" dirty="0" err="1" smtClean="0"/>
              <a:t>Stockholm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mtClean="0"/>
          </a:p>
          <a:p>
            <a:r>
              <a:rPr lang="it-IT" smtClean="0"/>
              <a:t>Forme di partnership pubblico-privato per il trasferimento tecnologico in provincia di Ferrara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F150-2CB0-4610-9FB1-2B9415F6C003}" type="slidenum">
              <a:rPr lang="it-IT" smtClean="0"/>
              <a:pPr/>
              <a:t>9</a:t>
            </a:fld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467544" y="1412776"/>
            <a:ext cx="7848872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647564" y="6165304"/>
            <a:ext cx="7848872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55000" lnSpcReduction="20000"/>
          </a:bodyPr>
          <a:lstStyle/>
          <a:p>
            <a:r>
              <a:rPr lang="it-IT" dirty="0" smtClean="0"/>
              <a:t>Piano strategico</a:t>
            </a:r>
          </a:p>
          <a:p>
            <a:pPr lvl="1"/>
            <a:r>
              <a:rPr lang="it-IT" dirty="0" smtClean="0"/>
              <a:t>con cui la regione di Stoccolma ambisce a diventare l’area economica più rilevante a livello mondiale per capacità di innovazione</a:t>
            </a:r>
          </a:p>
          <a:p>
            <a:r>
              <a:rPr lang="it-IT" dirty="0" smtClean="0"/>
              <a:t>5 ambiti di intervento</a:t>
            </a:r>
          </a:p>
          <a:p>
            <a:pPr lvl="1"/>
            <a:r>
              <a:rPr lang="it-IT" dirty="0" smtClean="0"/>
              <a:t>Creazione di nuove infrastrutture per la ricerca e lo sviluppo; ottimizzazione di quelle esistenti</a:t>
            </a:r>
          </a:p>
          <a:p>
            <a:pPr lvl="2"/>
            <a:r>
              <a:rPr lang="it-IT" dirty="0" smtClean="0"/>
              <a:t>Messa in rete, open data, accessibilità</a:t>
            </a:r>
          </a:p>
          <a:p>
            <a:pPr lvl="1"/>
            <a:r>
              <a:rPr lang="it-IT" dirty="0" smtClean="0"/>
              <a:t>Accesso all’innovazione</a:t>
            </a:r>
          </a:p>
          <a:p>
            <a:pPr lvl="2"/>
            <a:r>
              <a:rPr lang="it-IT" dirty="0" smtClean="0"/>
              <a:t>Network regionale di scambio di conoscenze e esperienze</a:t>
            </a:r>
          </a:p>
          <a:p>
            <a:pPr lvl="2"/>
            <a:r>
              <a:rPr lang="it-IT" dirty="0" smtClean="0"/>
              <a:t>Relazioni durature tra soggetti interessati a innovazione</a:t>
            </a:r>
          </a:p>
          <a:p>
            <a:pPr lvl="1"/>
            <a:r>
              <a:rPr lang="it-IT" dirty="0" smtClean="0"/>
              <a:t>Interazioni tra settori differenti</a:t>
            </a:r>
          </a:p>
          <a:p>
            <a:pPr lvl="2"/>
            <a:r>
              <a:rPr lang="it-IT" dirty="0" err="1" smtClean="0"/>
              <a:t>OpenLab</a:t>
            </a:r>
            <a:r>
              <a:rPr lang="it-IT" dirty="0" smtClean="0"/>
              <a:t> Forum, università-industria-settore pubblico</a:t>
            </a:r>
          </a:p>
          <a:p>
            <a:pPr lvl="2"/>
            <a:r>
              <a:rPr lang="it-IT" dirty="0" smtClean="0"/>
              <a:t>Collaborazione tra programmi di dottorato della </a:t>
            </a:r>
            <a:r>
              <a:rPr lang="it-IT" dirty="0" err="1" smtClean="0"/>
              <a:t>Stockholm</a:t>
            </a:r>
            <a:r>
              <a:rPr lang="it-IT" dirty="0" smtClean="0"/>
              <a:t> </a:t>
            </a:r>
            <a:r>
              <a:rPr lang="it-IT" dirty="0" err="1" smtClean="0"/>
              <a:t>University</a:t>
            </a:r>
            <a:r>
              <a:rPr lang="it-IT" dirty="0" smtClean="0"/>
              <a:t>, del KTH </a:t>
            </a:r>
            <a:r>
              <a:rPr lang="it-IT" dirty="0" err="1" smtClean="0"/>
              <a:t>Royal</a:t>
            </a:r>
            <a:r>
              <a:rPr lang="it-IT" dirty="0" smtClean="0"/>
              <a:t> </a:t>
            </a:r>
            <a:r>
              <a:rPr lang="it-IT" dirty="0" err="1" smtClean="0"/>
              <a:t>Institute</a:t>
            </a:r>
            <a:r>
              <a:rPr lang="it-IT" dirty="0" smtClean="0"/>
              <a:t> of Technology (politecnico) e del Karolinska </a:t>
            </a:r>
            <a:r>
              <a:rPr lang="it-IT" dirty="0" err="1" smtClean="0"/>
              <a:t>Institute</a:t>
            </a:r>
            <a:r>
              <a:rPr lang="it-IT" dirty="0" smtClean="0"/>
              <a:t> (medicina)</a:t>
            </a:r>
          </a:p>
          <a:p>
            <a:pPr lvl="1"/>
            <a:r>
              <a:rPr lang="it-IT" dirty="0" smtClean="0"/>
              <a:t>Attrazione di eccellenze</a:t>
            </a:r>
          </a:p>
          <a:p>
            <a:pPr lvl="2"/>
            <a:r>
              <a:rPr lang="it-IT" dirty="0" smtClean="0"/>
              <a:t>Ricercatori, studenti, esperti, imprenditori, investitori, imprese</a:t>
            </a:r>
          </a:p>
          <a:p>
            <a:pPr lvl="2"/>
            <a:r>
              <a:rPr lang="it-IT" dirty="0" smtClean="0"/>
              <a:t>Portale web («</a:t>
            </a:r>
            <a:r>
              <a:rPr lang="it-IT" dirty="0" err="1" smtClean="0"/>
              <a:t>Introducing</a:t>
            </a:r>
            <a:r>
              <a:rPr lang="it-IT" dirty="0" smtClean="0"/>
              <a:t> the best </a:t>
            </a:r>
            <a:r>
              <a:rPr lang="it-IT" dirty="0" err="1" smtClean="0"/>
              <a:t>system</a:t>
            </a:r>
            <a:r>
              <a:rPr lang="it-IT" dirty="0" smtClean="0"/>
              <a:t> in the world»)</a:t>
            </a:r>
          </a:p>
          <a:p>
            <a:pPr lvl="2"/>
            <a:r>
              <a:rPr lang="it-IT" dirty="0" smtClean="0"/>
              <a:t>Informazioni on line per stabilirsi a </a:t>
            </a:r>
            <a:r>
              <a:rPr lang="it-IT" dirty="0" err="1" smtClean="0"/>
              <a:t>Soccolma</a:t>
            </a:r>
            <a:endParaRPr lang="it-IT" dirty="0" smtClean="0"/>
          </a:p>
          <a:p>
            <a:pPr lvl="2"/>
            <a:r>
              <a:rPr lang="it-IT" dirty="0" smtClean="0"/>
              <a:t>Campagna pubblicitaria</a:t>
            </a:r>
          </a:p>
          <a:p>
            <a:pPr lvl="1"/>
            <a:r>
              <a:rPr lang="it-IT" dirty="0"/>
              <a:t>Offerta di capitale</a:t>
            </a:r>
          </a:p>
          <a:p>
            <a:pPr lvl="2"/>
            <a:r>
              <a:rPr lang="it-IT" dirty="0"/>
              <a:t>Stimolo all’incremento delle possibilità di accesso ai finanziamenti</a:t>
            </a:r>
            <a:endParaRPr lang="it-IT" dirty="0" smtClean="0"/>
          </a:p>
          <a:p>
            <a:pPr lvl="2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276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3117</TotalTime>
  <Words>856</Words>
  <Application>Microsoft Office PowerPoint</Application>
  <PresentationFormat>Presentazione su schermo (4:3)</PresentationFormat>
  <Paragraphs>144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MS Gothic</vt:lpstr>
      <vt:lpstr>Arial</vt:lpstr>
      <vt:lpstr>Calibri</vt:lpstr>
      <vt:lpstr>Tema di Office</vt:lpstr>
      <vt:lpstr>Prospettive istituzionali e riflessioni sull’attività di trasferimento tecnologico in provincia di Ferrara</vt:lpstr>
      <vt:lpstr>Obiettivo</vt:lpstr>
      <vt:lpstr>Considerazioni introduttive</vt:lpstr>
      <vt:lpstr>Performance innovativa in UE (UE Innovation Union Scoreboard 2015)</vt:lpstr>
      <vt:lpstr>Costruzione dell’indice di innovazione</vt:lpstr>
      <vt:lpstr>UE Regional Innovation Scoreboard, 2014</vt:lpstr>
      <vt:lpstr>Complessità dei processi di trasferimento tecnologico</vt:lpstr>
      <vt:lpstr>Best practices di trasferimento tecnologico</vt:lpstr>
      <vt:lpstr>In dettaglio: progetto 2025 Stockholm</vt:lpstr>
      <vt:lpstr>In Italia: best practices</vt:lpstr>
      <vt:lpstr>Prospettive</vt:lpstr>
      <vt:lpstr>Ferrara</vt:lpstr>
      <vt:lpstr>Prospettive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fulvio fortezza</dc:creator>
  <cp:lastModifiedBy>user</cp:lastModifiedBy>
  <cp:revision>37</cp:revision>
  <cp:lastPrinted>2016-05-26T07:45:34Z</cp:lastPrinted>
  <dcterms:created xsi:type="dcterms:W3CDTF">2014-09-24T15:20:35Z</dcterms:created>
  <dcterms:modified xsi:type="dcterms:W3CDTF">2016-05-27T07:21:06Z</dcterms:modified>
</cp:coreProperties>
</file>