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2"/>
  </p:notesMasterIdLst>
  <p:handoutMasterIdLst>
    <p:handoutMasterId r:id="rId43"/>
  </p:handoutMasterIdLst>
  <p:sldIdLst>
    <p:sldId id="256" r:id="rId2"/>
    <p:sldId id="352" r:id="rId3"/>
    <p:sldId id="353" r:id="rId4"/>
    <p:sldId id="355" r:id="rId5"/>
    <p:sldId id="360" r:id="rId6"/>
    <p:sldId id="357" r:id="rId7"/>
    <p:sldId id="358" r:id="rId8"/>
    <p:sldId id="359" r:id="rId9"/>
    <p:sldId id="356" r:id="rId10"/>
    <p:sldId id="285" r:id="rId11"/>
    <p:sldId id="288" r:id="rId12"/>
    <p:sldId id="277" r:id="rId13"/>
    <p:sldId id="278" r:id="rId14"/>
    <p:sldId id="328" r:id="rId15"/>
    <p:sldId id="332" r:id="rId16"/>
    <p:sldId id="372" r:id="rId17"/>
    <p:sldId id="331" r:id="rId18"/>
    <p:sldId id="374" r:id="rId19"/>
    <p:sldId id="336" r:id="rId20"/>
    <p:sldId id="337" r:id="rId21"/>
    <p:sldId id="338" r:id="rId22"/>
    <p:sldId id="366" r:id="rId23"/>
    <p:sldId id="367" r:id="rId24"/>
    <p:sldId id="361" r:id="rId25"/>
    <p:sldId id="362" r:id="rId26"/>
    <p:sldId id="342" r:id="rId27"/>
    <p:sldId id="370" r:id="rId28"/>
    <p:sldId id="333" r:id="rId29"/>
    <p:sldId id="335" r:id="rId30"/>
    <p:sldId id="334" r:id="rId31"/>
    <p:sldId id="375" r:id="rId32"/>
    <p:sldId id="371" r:id="rId33"/>
    <p:sldId id="344" r:id="rId34"/>
    <p:sldId id="345" r:id="rId35"/>
    <p:sldId id="347" r:id="rId36"/>
    <p:sldId id="349" r:id="rId37"/>
    <p:sldId id="348" r:id="rId38"/>
    <p:sldId id="350" r:id="rId39"/>
    <p:sldId id="351" r:id="rId40"/>
    <p:sldId id="373" r:id="rId41"/>
  </p:sldIdLst>
  <p:sldSz cx="9144000" cy="6858000" type="screen4x3"/>
  <p:notesSz cx="6797675"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086" autoAdjust="0"/>
  </p:normalViewPr>
  <p:slideViewPr>
    <p:cSldViewPr>
      <p:cViewPr varScale="1">
        <p:scale>
          <a:sx n="68" d="100"/>
          <a:sy n="68" d="100"/>
        </p:scale>
        <p:origin x="1446" y="60"/>
      </p:cViewPr>
      <p:guideLst>
        <p:guide orient="horz" pos="2160"/>
        <p:guide pos="2880"/>
      </p:guideLst>
    </p:cSldViewPr>
  </p:slideViewPr>
  <p:outlineViewPr>
    <p:cViewPr>
      <p:scale>
        <a:sx n="33" d="100"/>
        <a:sy n="33" d="100"/>
      </p:scale>
      <p:origin x="0" y="2232"/>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DE2F9D11-37AD-46E8-AE29-7F529408D7B6}" type="datetimeFigureOut">
              <a:rPr lang="it-IT" smtClean="0"/>
              <a:pPr/>
              <a:t>05/04/2019</a:t>
            </a:fld>
            <a:endParaRPr lang="it-IT"/>
          </a:p>
        </p:txBody>
      </p:sp>
      <p:sp>
        <p:nvSpPr>
          <p:cNvPr id="4" name="Segnaposto piè di pagina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46D1FE97-2A4D-46D5-8FA4-3199654A3A7A}" type="slidenum">
              <a:rPr lang="it-IT" smtClean="0"/>
              <a:pPr/>
              <a:t>‹N›</a:t>
            </a:fld>
            <a:endParaRPr lang="it-IT"/>
          </a:p>
        </p:txBody>
      </p:sp>
    </p:spTree>
    <p:extLst>
      <p:ext uri="{BB962C8B-B14F-4D97-AF65-F5344CB8AC3E}">
        <p14:creationId xmlns:p14="http://schemas.microsoft.com/office/powerpoint/2010/main" val="7541377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058D1152-BC44-48F6-9D29-FAAF03F4D5CB}" type="datetimeFigureOut">
              <a:rPr lang="it-IT" smtClean="0"/>
              <a:pPr/>
              <a:t>05/04/2019</a:t>
            </a:fld>
            <a:endParaRPr lang="it-IT"/>
          </a:p>
        </p:txBody>
      </p:sp>
      <p:sp>
        <p:nvSpPr>
          <p:cNvPr id="4" name="Segnaposto immagine diapositiva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87EB445D-9345-419B-B55C-3CB923DBADDA}" type="slidenum">
              <a:rPr lang="it-IT" smtClean="0"/>
              <a:pPr/>
              <a:t>‹N›</a:t>
            </a:fld>
            <a:endParaRPr lang="it-IT"/>
          </a:p>
        </p:txBody>
      </p:sp>
    </p:spTree>
    <p:extLst>
      <p:ext uri="{BB962C8B-B14F-4D97-AF65-F5344CB8AC3E}">
        <p14:creationId xmlns:p14="http://schemas.microsoft.com/office/powerpoint/2010/main" val="35400321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87EB445D-9345-419B-B55C-3CB923DBADDA}" type="slidenum">
              <a:rPr lang="it-IT" smtClean="0"/>
              <a:pPr/>
              <a:t>2</a:t>
            </a:fld>
            <a:endParaRPr lang="it-IT"/>
          </a:p>
        </p:txBody>
      </p:sp>
    </p:spTree>
    <p:extLst>
      <p:ext uri="{BB962C8B-B14F-4D97-AF65-F5344CB8AC3E}">
        <p14:creationId xmlns:p14="http://schemas.microsoft.com/office/powerpoint/2010/main" val="30169781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it-IT" dirty="0"/>
              <a:t>Buon andamento ed imparzialità</a:t>
            </a:r>
            <a:r>
              <a:rPr lang="it-IT" baseline="0" dirty="0"/>
              <a:t> dell’Amministrazione</a:t>
            </a:r>
            <a:endParaRPr lang="it-IT" dirty="0"/>
          </a:p>
        </p:txBody>
      </p:sp>
      <p:sp>
        <p:nvSpPr>
          <p:cNvPr id="4" name="Segnaposto numero diapositiva 3"/>
          <p:cNvSpPr>
            <a:spLocks noGrp="1"/>
          </p:cNvSpPr>
          <p:nvPr>
            <p:ph type="sldNum" sz="quarter" idx="10"/>
          </p:nvPr>
        </p:nvSpPr>
        <p:spPr/>
        <p:txBody>
          <a:bodyPr/>
          <a:lstStyle/>
          <a:p>
            <a:fld id="{87EB445D-9345-419B-B55C-3CB923DBADDA}" type="slidenum">
              <a:rPr lang="it-IT" smtClean="0"/>
              <a:pPr/>
              <a:t>11</a:t>
            </a:fld>
            <a:endParaRPr lang="it-IT"/>
          </a:p>
        </p:txBody>
      </p:sp>
    </p:spTree>
    <p:extLst>
      <p:ext uri="{BB962C8B-B14F-4D97-AF65-F5344CB8AC3E}">
        <p14:creationId xmlns:p14="http://schemas.microsoft.com/office/powerpoint/2010/main" val="2540639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it-IT" sz="1200" b="0" i="0" kern="1200" dirty="0">
                <a:solidFill>
                  <a:schemeClr val="tx1"/>
                </a:solidFill>
                <a:latin typeface="+mn-lt"/>
                <a:ea typeface="+mn-ea"/>
                <a:cs typeface="+mn-cs"/>
              </a:rPr>
              <a:t>L’indebitamento netto, in concreto, misura l’eccedenza della spesa rispetto alle risorse a disposizione del settore pubblico, da finanziare attraverso la vendita di attività o l’aumento delle passività: ne consegue che di fatto esso misura la variazione del debito pubblico prodotta a seguito del risultato di esercizio nell’anno di riferimento.</a:t>
            </a:r>
            <a:endParaRPr lang="it-IT" dirty="0"/>
          </a:p>
        </p:txBody>
      </p:sp>
      <p:sp>
        <p:nvSpPr>
          <p:cNvPr id="4" name="Segnaposto numero diapositiva 3"/>
          <p:cNvSpPr>
            <a:spLocks noGrp="1"/>
          </p:cNvSpPr>
          <p:nvPr>
            <p:ph type="sldNum" sz="quarter" idx="10"/>
          </p:nvPr>
        </p:nvSpPr>
        <p:spPr/>
        <p:txBody>
          <a:bodyPr/>
          <a:lstStyle/>
          <a:p>
            <a:fld id="{87EB445D-9345-419B-B55C-3CB923DBADDA}" type="slidenum">
              <a:rPr lang="it-IT" smtClean="0"/>
              <a:pPr/>
              <a:t>12</a:t>
            </a:fld>
            <a:endParaRPr lang="it-IT"/>
          </a:p>
        </p:txBody>
      </p:sp>
    </p:spTree>
    <p:extLst>
      <p:ext uri="{BB962C8B-B14F-4D97-AF65-F5344CB8AC3E}">
        <p14:creationId xmlns:p14="http://schemas.microsoft.com/office/powerpoint/2010/main" val="727426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1200" b="0" i="0" kern="1200" dirty="0">
                <a:solidFill>
                  <a:schemeClr val="tx1"/>
                </a:solidFill>
                <a:latin typeface="+mn-lt"/>
                <a:ea typeface="+mn-ea"/>
                <a:cs typeface="+mn-cs"/>
              </a:rPr>
              <a:t>Risparmio pubblico</a:t>
            </a:r>
            <a:r>
              <a:rPr lang="it-IT" sz="1200" b="0" i="0" kern="1200" baseline="0" dirty="0">
                <a:solidFill>
                  <a:schemeClr val="tx1"/>
                </a:solidFill>
                <a:latin typeface="+mn-lt"/>
                <a:ea typeface="+mn-ea"/>
                <a:cs typeface="+mn-cs"/>
              </a:rPr>
              <a:t> </a:t>
            </a:r>
            <a:r>
              <a:rPr lang="it-IT" sz="1200" b="0" i="0" kern="1200" dirty="0">
                <a:solidFill>
                  <a:schemeClr val="tx1"/>
                </a:solidFill>
                <a:latin typeface="+mn-lt"/>
                <a:ea typeface="+mn-ea"/>
                <a:cs typeface="+mn-cs"/>
              </a:rPr>
              <a:t>può essere: </a:t>
            </a:r>
            <a:br>
              <a:rPr lang="it-IT" dirty="0"/>
            </a:br>
            <a:r>
              <a:rPr lang="it-IT" sz="1200" b="0" i="0" kern="1200" dirty="0">
                <a:solidFill>
                  <a:schemeClr val="tx1"/>
                </a:solidFill>
                <a:latin typeface="+mn-lt"/>
                <a:ea typeface="+mn-ea"/>
                <a:cs typeface="+mn-cs"/>
              </a:rPr>
              <a:t>- positivo (entrate maggiori delle spese) ed allora misura la quota di risorse correnti destinabile al finanziamento delle spese in conto capitale; </a:t>
            </a:r>
            <a:br>
              <a:rPr lang="it-IT" dirty="0"/>
            </a:br>
            <a:r>
              <a:rPr lang="it-IT" sz="1200" b="0" i="0" kern="1200" dirty="0">
                <a:solidFill>
                  <a:schemeClr val="tx1"/>
                </a:solidFill>
                <a:latin typeface="+mn-lt"/>
                <a:ea typeface="+mn-ea"/>
                <a:cs typeface="+mn-cs"/>
              </a:rPr>
              <a:t>- negativo (entrate minori delle spese) ed in tale caso identifica la quota delle spese correnti da soddisfare ricorrendo all'indebitamento. Riferito ai conti consolidati della Pubblica Amministrazione e del Settore Pubblico Allargato esso misura quando è positivo (avanzo corrente) la quota di risparmio generata, quando è negativo (disavanzo corrente) la quota di risparmio assorbita dai settori intestatari dei conti.</a:t>
            </a:r>
            <a:endParaRPr lang="it-IT" dirty="0"/>
          </a:p>
          <a:p>
            <a:endParaRPr lang="it-IT" dirty="0"/>
          </a:p>
        </p:txBody>
      </p:sp>
      <p:sp>
        <p:nvSpPr>
          <p:cNvPr id="4" name="Segnaposto numero diapositiva 3"/>
          <p:cNvSpPr>
            <a:spLocks noGrp="1"/>
          </p:cNvSpPr>
          <p:nvPr>
            <p:ph type="sldNum" sz="quarter" idx="10"/>
          </p:nvPr>
        </p:nvSpPr>
        <p:spPr/>
        <p:txBody>
          <a:bodyPr/>
          <a:lstStyle/>
          <a:p>
            <a:fld id="{87EB445D-9345-419B-B55C-3CB923DBADDA}" type="slidenum">
              <a:rPr lang="it-IT" smtClean="0"/>
              <a:pPr/>
              <a:t>13</a:t>
            </a:fld>
            <a:endParaRPr lang="it-IT"/>
          </a:p>
        </p:txBody>
      </p:sp>
    </p:spTree>
    <p:extLst>
      <p:ext uri="{BB962C8B-B14F-4D97-AF65-F5344CB8AC3E}">
        <p14:creationId xmlns:p14="http://schemas.microsoft.com/office/powerpoint/2010/main" val="7282073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87EB445D-9345-419B-B55C-3CB923DBADDA}" type="slidenum">
              <a:rPr lang="it-IT" smtClean="0"/>
              <a:pPr/>
              <a:t>15</a:t>
            </a:fld>
            <a:endParaRPr lang="it-IT"/>
          </a:p>
        </p:txBody>
      </p:sp>
    </p:spTree>
    <p:extLst>
      <p:ext uri="{BB962C8B-B14F-4D97-AF65-F5344CB8AC3E}">
        <p14:creationId xmlns:p14="http://schemas.microsoft.com/office/powerpoint/2010/main" val="11842132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a:t>La variazione richiesta del saldo strutturale è pari all’</a:t>
            </a:r>
            <a:r>
              <a:rPr lang="it-IT" baseline="0" dirty="0"/>
              <a:t> «Aggiustamento richiesto modificato per le clausole di flessibilità e di eventi non usuali»</a:t>
            </a:r>
            <a:endParaRPr lang="it-IT" dirty="0"/>
          </a:p>
        </p:txBody>
      </p:sp>
      <p:sp>
        <p:nvSpPr>
          <p:cNvPr id="4" name="Segnaposto numero diapositiva 3"/>
          <p:cNvSpPr>
            <a:spLocks noGrp="1"/>
          </p:cNvSpPr>
          <p:nvPr>
            <p:ph type="sldNum" sz="quarter" idx="10"/>
          </p:nvPr>
        </p:nvSpPr>
        <p:spPr/>
        <p:txBody>
          <a:bodyPr/>
          <a:lstStyle/>
          <a:p>
            <a:fld id="{87EB445D-9345-419B-B55C-3CB923DBADDA}" type="slidenum">
              <a:rPr lang="it-IT" smtClean="0"/>
              <a:pPr/>
              <a:t>18</a:t>
            </a:fld>
            <a:endParaRPr lang="it-IT"/>
          </a:p>
        </p:txBody>
      </p:sp>
    </p:spTree>
    <p:extLst>
      <p:ext uri="{BB962C8B-B14F-4D97-AF65-F5344CB8AC3E}">
        <p14:creationId xmlns:p14="http://schemas.microsoft.com/office/powerpoint/2010/main" val="24556783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it-IT" sz="1200" b="0" i="0" kern="1200" dirty="0">
                <a:solidFill>
                  <a:schemeClr val="tx1"/>
                </a:solidFill>
                <a:latin typeface="+mn-lt"/>
                <a:ea typeface="+mn-ea"/>
                <a:cs typeface="+mn-cs"/>
              </a:rPr>
              <a:t>Dato un certo saldo netto nominale negativo (per esempio il 3 per cento) e date le misure una tantum (generalmente di scarso rilievo), più negativo è l’</a:t>
            </a:r>
            <a:r>
              <a:rPr lang="it-IT" sz="1200" b="0" i="1" kern="1200" dirty="0">
                <a:solidFill>
                  <a:schemeClr val="tx1"/>
                </a:solidFill>
                <a:latin typeface="+mn-lt"/>
                <a:ea typeface="+mn-ea"/>
                <a:cs typeface="+mn-cs"/>
              </a:rPr>
              <a:t>output gap</a:t>
            </a:r>
            <a:r>
              <a:rPr lang="it-IT" sz="1200" b="0" i="0" kern="1200" dirty="0">
                <a:solidFill>
                  <a:schemeClr val="tx1"/>
                </a:solidFill>
                <a:latin typeface="+mn-lt"/>
                <a:ea typeface="+mn-ea"/>
                <a:cs typeface="+mn-cs"/>
              </a:rPr>
              <a:t> (cioè più in recessione è l’economia) e meno negativo diventa il saldo netto strutturale, con la conseguenza che le manovre correttive sono inferiori</a:t>
            </a:r>
            <a:r>
              <a:rPr lang="it-IT" sz="1200" b="0" i="0" kern="1200" baseline="0" dirty="0">
                <a:solidFill>
                  <a:schemeClr val="tx1"/>
                </a:solidFill>
                <a:latin typeface="+mn-lt"/>
                <a:ea typeface="+mn-ea"/>
                <a:cs typeface="+mn-cs"/>
              </a:rPr>
              <a:t> – il saldo strutturale, infatti, deve tendere a 0 cioè al pareggio di bilancio. Pertanto più l’output gap è negativo più uno Stato può fare indebitamento netto anche se poi il saldo netto strutturale si avvicina a 0, non risentendo del </a:t>
            </a:r>
            <a:r>
              <a:rPr lang="it-IT" sz="1200" b="0" i="0" kern="1200" baseline="0">
                <a:solidFill>
                  <a:schemeClr val="tx1"/>
                </a:solidFill>
                <a:latin typeface="+mn-lt"/>
                <a:ea typeface="+mn-ea"/>
                <a:cs typeface="+mn-cs"/>
              </a:rPr>
              <a:t>maggior indebitamento netto</a:t>
            </a:r>
            <a:endParaRPr lang="it-IT" dirty="0"/>
          </a:p>
        </p:txBody>
      </p:sp>
      <p:sp>
        <p:nvSpPr>
          <p:cNvPr id="4" name="Segnaposto numero diapositiva 3"/>
          <p:cNvSpPr>
            <a:spLocks noGrp="1"/>
          </p:cNvSpPr>
          <p:nvPr>
            <p:ph type="sldNum" sz="quarter" idx="10"/>
          </p:nvPr>
        </p:nvSpPr>
        <p:spPr/>
        <p:txBody>
          <a:bodyPr/>
          <a:lstStyle/>
          <a:p>
            <a:fld id="{87EB445D-9345-419B-B55C-3CB923DBADDA}" type="slidenum">
              <a:rPr lang="it-IT" smtClean="0"/>
              <a:pPr/>
              <a:t>20</a:t>
            </a:fld>
            <a:endParaRPr lang="it-IT"/>
          </a:p>
        </p:txBody>
      </p:sp>
    </p:spTree>
    <p:extLst>
      <p:ext uri="{BB962C8B-B14F-4D97-AF65-F5344CB8AC3E}">
        <p14:creationId xmlns:p14="http://schemas.microsoft.com/office/powerpoint/2010/main" val="30109513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it-IT" dirty="0"/>
              <a:t>Componente</a:t>
            </a:r>
            <a:r>
              <a:rPr lang="it-IT" baseline="0" dirty="0"/>
              <a:t> ciclica di bilancio (effetti del ciclo -1,3)= output gap (-2,5) * sensibilità al ciclo (0,52)</a:t>
            </a:r>
          </a:p>
          <a:p>
            <a:r>
              <a:rPr lang="it-IT" baseline="0" dirty="0"/>
              <a:t>Saldo di bilancio corretto per il ciclo (-1,1) = Indebitamento netto (-2,4) – componente ciclica (-1,3)</a:t>
            </a:r>
            <a:endParaRPr lang="it-IT" dirty="0"/>
          </a:p>
        </p:txBody>
      </p:sp>
      <p:sp>
        <p:nvSpPr>
          <p:cNvPr id="4" name="Segnaposto numero diapositiva 3"/>
          <p:cNvSpPr>
            <a:spLocks noGrp="1"/>
          </p:cNvSpPr>
          <p:nvPr>
            <p:ph type="sldNum" sz="quarter" idx="10"/>
          </p:nvPr>
        </p:nvSpPr>
        <p:spPr/>
        <p:txBody>
          <a:bodyPr/>
          <a:lstStyle/>
          <a:p>
            <a:fld id="{87EB445D-9345-419B-B55C-3CB923DBADDA}" type="slidenum">
              <a:rPr lang="it-IT" smtClean="0"/>
              <a:pPr/>
              <a:t>21</a:t>
            </a:fld>
            <a:endParaRPr lang="it-IT"/>
          </a:p>
        </p:txBody>
      </p:sp>
    </p:spTree>
    <p:extLst>
      <p:ext uri="{BB962C8B-B14F-4D97-AF65-F5344CB8AC3E}">
        <p14:creationId xmlns:p14="http://schemas.microsoft.com/office/powerpoint/2010/main" val="38732560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it-IT" dirty="0"/>
              <a:t>Componente</a:t>
            </a:r>
            <a:r>
              <a:rPr lang="it-IT" baseline="0" dirty="0"/>
              <a:t> ciclica di bilancio (effetti del ciclo -1,2)= output gap (-2,1) * sensibilità al ciclo (0,57)</a:t>
            </a:r>
          </a:p>
          <a:p>
            <a:r>
              <a:rPr lang="it-IT" baseline="0" dirty="0"/>
              <a:t>Saldo di bilancio corretto per il ciclo (-1,2) = Indebitamento netto (-2,1) – componente ciclica (-1,2) – una tantum (0,3)</a:t>
            </a:r>
            <a:endParaRPr lang="it-IT" dirty="0"/>
          </a:p>
        </p:txBody>
      </p:sp>
      <p:sp>
        <p:nvSpPr>
          <p:cNvPr id="4" name="Segnaposto numero diapositiva 3"/>
          <p:cNvSpPr>
            <a:spLocks noGrp="1"/>
          </p:cNvSpPr>
          <p:nvPr>
            <p:ph type="sldNum" sz="quarter" idx="10"/>
          </p:nvPr>
        </p:nvSpPr>
        <p:spPr/>
        <p:txBody>
          <a:bodyPr/>
          <a:lstStyle/>
          <a:p>
            <a:fld id="{87EB445D-9345-419B-B55C-3CB923DBADDA}" type="slidenum">
              <a:rPr lang="it-IT" smtClean="0"/>
              <a:pPr/>
              <a:t>22</a:t>
            </a:fld>
            <a:endParaRPr lang="it-IT"/>
          </a:p>
        </p:txBody>
      </p:sp>
    </p:spTree>
    <p:extLst>
      <p:ext uri="{BB962C8B-B14F-4D97-AF65-F5344CB8AC3E}">
        <p14:creationId xmlns:p14="http://schemas.microsoft.com/office/powerpoint/2010/main" val="38732560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87EB445D-9345-419B-B55C-3CB923DBADDA}" type="slidenum">
              <a:rPr lang="it-IT" smtClean="0"/>
              <a:pPr/>
              <a:t>23</a:t>
            </a:fld>
            <a:endParaRPr lang="it-IT"/>
          </a:p>
        </p:txBody>
      </p:sp>
    </p:spTree>
    <p:extLst>
      <p:ext uri="{BB962C8B-B14F-4D97-AF65-F5344CB8AC3E}">
        <p14:creationId xmlns:p14="http://schemas.microsoft.com/office/powerpoint/2010/main" val="38732560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87EB445D-9345-419B-B55C-3CB923DBADDA}" type="slidenum">
              <a:rPr lang="it-IT" smtClean="0"/>
              <a:pPr/>
              <a:t>24</a:t>
            </a:fld>
            <a:endParaRPr lang="it-IT"/>
          </a:p>
        </p:txBody>
      </p:sp>
    </p:spTree>
    <p:extLst>
      <p:ext uri="{BB962C8B-B14F-4D97-AF65-F5344CB8AC3E}">
        <p14:creationId xmlns:p14="http://schemas.microsoft.com/office/powerpoint/2010/main" val="30109513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87EB445D-9345-419B-B55C-3CB923DBADDA}" type="slidenum">
              <a:rPr lang="it-IT" smtClean="0"/>
              <a:pPr/>
              <a:t>3</a:t>
            </a:fld>
            <a:endParaRPr lang="it-IT"/>
          </a:p>
        </p:txBody>
      </p:sp>
    </p:spTree>
    <p:extLst>
      <p:ext uri="{BB962C8B-B14F-4D97-AF65-F5344CB8AC3E}">
        <p14:creationId xmlns:p14="http://schemas.microsoft.com/office/powerpoint/2010/main" val="301697812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87EB445D-9345-419B-B55C-3CB923DBADDA}" type="slidenum">
              <a:rPr lang="it-IT" smtClean="0"/>
              <a:pPr/>
              <a:t>25</a:t>
            </a:fld>
            <a:endParaRPr lang="it-IT"/>
          </a:p>
        </p:txBody>
      </p:sp>
    </p:spTree>
    <p:extLst>
      <p:ext uri="{BB962C8B-B14F-4D97-AF65-F5344CB8AC3E}">
        <p14:creationId xmlns:p14="http://schemas.microsoft.com/office/powerpoint/2010/main" val="30109513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87EB445D-9345-419B-B55C-3CB923DBADDA}" type="slidenum">
              <a:rPr lang="it-IT" smtClean="0"/>
              <a:pPr/>
              <a:t>4</a:t>
            </a:fld>
            <a:endParaRPr lang="it-IT"/>
          </a:p>
        </p:txBody>
      </p:sp>
    </p:spTree>
    <p:extLst>
      <p:ext uri="{BB962C8B-B14F-4D97-AF65-F5344CB8AC3E}">
        <p14:creationId xmlns:p14="http://schemas.microsoft.com/office/powerpoint/2010/main" val="30169781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87EB445D-9345-419B-B55C-3CB923DBADDA}" type="slidenum">
              <a:rPr lang="it-IT" smtClean="0"/>
              <a:pPr/>
              <a:t>5</a:t>
            </a:fld>
            <a:endParaRPr lang="it-IT"/>
          </a:p>
        </p:txBody>
      </p:sp>
    </p:spTree>
    <p:extLst>
      <p:ext uri="{BB962C8B-B14F-4D97-AF65-F5344CB8AC3E}">
        <p14:creationId xmlns:p14="http://schemas.microsoft.com/office/powerpoint/2010/main" val="30169781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87EB445D-9345-419B-B55C-3CB923DBADDA}" type="slidenum">
              <a:rPr lang="it-IT" smtClean="0"/>
              <a:pPr/>
              <a:t>6</a:t>
            </a:fld>
            <a:endParaRPr lang="it-IT"/>
          </a:p>
        </p:txBody>
      </p:sp>
    </p:spTree>
    <p:extLst>
      <p:ext uri="{BB962C8B-B14F-4D97-AF65-F5344CB8AC3E}">
        <p14:creationId xmlns:p14="http://schemas.microsoft.com/office/powerpoint/2010/main" val="30169781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87EB445D-9345-419B-B55C-3CB923DBADDA}" type="slidenum">
              <a:rPr lang="it-IT" smtClean="0"/>
              <a:pPr/>
              <a:t>7</a:t>
            </a:fld>
            <a:endParaRPr lang="it-IT"/>
          </a:p>
        </p:txBody>
      </p:sp>
    </p:spTree>
    <p:extLst>
      <p:ext uri="{BB962C8B-B14F-4D97-AF65-F5344CB8AC3E}">
        <p14:creationId xmlns:p14="http://schemas.microsoft.com/office/powerpoint/2010/main" val="30169781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87EB445D-9345-419B-B55C-3CB923DBADDA}" type="slidenum">
              <a:rPr lang="it-IT" smtClean="0"/>
              <a:pPr/>
              <a:t>8</a:t>
            </a:fld>
            <a:endParaRPr lang="it-IT"/>
          </a:p>
        </p:txBody>
      </p:sp>
    </p:spTree>
    <p:extLst>
      <p:ext uri="{BB962C8B-B14F-4D97-AF65-F5344CB8AC3E}">
        <p14:creationId xmlns:p14="http://schemas.microsoft.com/office/powerpoint/2010/main" val="30169781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87EB445D-9345-419B-B55C-3CB923DBADDA}" type="slidenum">
              <a:rPr lang="it-IT" smtClean="0"/>
              <a:pPr/>
              <a:t>9</a:t>
            </a:fld>
            <a:endParaRPr lang="it-IT"/>
          </a:p>
        </p:txBody>
      </p:sp>
    </p:spTree>
    <p:extLst>
      <p:ext uri="{BB962C8B-B14F-4D97-AF65-F5344CB8AC3E}">
        <p14:creationId xmlns:p14="http://schemas.microsoft.com/office/powerpoint/2010/main" val="30169781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r>
              <a:rPr lang="it-IT" dirty="0"/>
              <a:t>Buon andamento ed imparzialità</a:t>
            </a:r>
            <a:r>
              <a:rPr lang="it-IT" baseline="0" dirty="0"/>
              <a:t> dell’Amministrazione</a:t>
            </a:r>
            <a:endParaRPr lang="it-IT" dirty="0"/>
          </a:p>
        </p:txBody>
      </p:sp>
      <p:sp>
        <p:nvSpPr>
          <p:cNvPr id="4" name="Segnaposto numero diapositiva 3"/>
          <p:cNvSpPr>
            <a:spLocks noGrp="1"/>
          </p:cNvSpPr>
          <p:nvPr>
            <p:ph type="sldNum" sz="quarter" idx="10"/>
          </p:nvPr>
        </p:nvSpPr>
        <p:spPr/>
        <p:txBody>
          <a:bodyPr/>
          <a:lstStyle/>
          <a:p>
            <a:fld id="{87EB445D-9345-419B-B55C-3CB923DBADDA}" type="slidenum">
              <a:rPr lang="it-IT" smtClean="0"/>
              <a:pPr/>
              <a:t>10</a:t>
            </a:fld>
            <a:endParaRPr lang="it-IT"/>
          </a:p>
        </p:txBody>
      </p:sp>
    </p:spTree>
    <p:extLst>
      <p:ext uri="{BB962C8B-B14F-4D97-AF65-F5344CB8AC3E}">
        <p14:creationId xmlns:p14="http://schemas.microsoft.com/office/powerpoint/2010/main" val="39484437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Ref idx="1001">
        <a:schemeClr val="bg1"/>
      </p:bgRef>
    </p:bg>
    <p:spTree>
      <p:nvGrpSpPr>
        <p:cNvPr id="1" name=""/>
        <p:cNvGrpSpPr/>
        <p:nvPr/>
      </p:nvGrpSpPr>
      <p:grpSpPr>
        <a:xfrm>
          <a:off x="0" y="0"/>
          <a:ext cx="0" cy="0"/>
          <a:chOff x="0" y="0"/>
          <a:chExt cx="0" cy="0"/>
        </a:xfrm>
      </p:grpSpPr>
      <p:sp>
        <p:nvSpPr>
          <p:cNvPr id="8" name="Titolo 7"/>
          <p:cNvSpPr>
            <a:spLocks noGrp="1"/>
          </p:cNvSpPr>
          <p:nvPr>
            <p:ph type="ctrTitle"/>
          </p:nvPr>
        </p:nvSpPr>
        <p:spPr>
          <a:xfrm>
            <a:off x="2286000" y="3124200"/>
            <a:ext cx="6172200" cy="1894362"/>
          </a:xfrm>
        </p:spPr>
        <p:txBody>
          <a:bodyPr/>
          <a:lstStyle>
            <a:lvl1pPr>
              <a:defRPr b="1"/>
            </a:lvl1pPr>
          </a:lstStyle>
          <a:p>
            <a:r>
              <a:rPr kumimoji="0" lang="it-IT"/>
              <a:t>Fare clic per modificare lo stile del titolo</a:t>
            </a:r>
            <a:endParaRPr kumimoji="0" lang="en-US"/>
          </a:p>
        </p:txBody>
      </p:sp>
      <p:sp>
        <p:nvSpPr>
          <p:cNvPr id="9" name="Sottotitolo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a:t>Fare clic per modificare lo stile del sottotitolo dello schema</a:t>
            </a:r>
            <a:endParaRPr kumimoji="0" lang="en-US"/>
          </a:p>
        </p:txBody>
      </p:sp>
      <p:sp>
        <p:nvSpPr>
          <p:cNvPr id="28" name="Segnaposto data 27"/>
          <p:cNvSpPr>
            <a:spLocks noGrp="1"/>
          </p:cNvSpPr>
          <p:nvPr>
            <p:ph type="dt" sz="half" idx="10"/>
          </p:nvPr>
        </p:nvSpPr>
        <p:spPr bwMode="auto">
          <a:xfrm rot="5400000">
            <a:off x="7764621" y="1174097"/>
            <a:ext cx="2286000" cy="381000"/>
          </a:xfrm>
        </p:spPr>
        <p:txBody>
          <a:bodyPr/>
          <a:lstStyle/>
          <a:p>
            <a:fld id="{4E19B4FC-F6E1-4996-AC71-D7B2A136F179}" type="datetime1">
              <a:rPr lang="it-IT" smtClean="0"/>
              <a:pPr/>
              <a:t>05/04/2019</a:t>
            </a:fld>
            <a:endParaRPr lang="it-IT"/>
          </a:p>
        </p:txBody>
      </p:sp>
      <p:sp>
        <p:nvSpPr>
          <p:cNvPr id="17" name="Segnaposto piè di pagina 16"/>
          <p:cNvSpPr>
            <a:spLocks noGrp="1"/>
          </p:cNvSpPr>
          <p:nvPr>
            <p:ph type="ftr" sz="quarter" idx="11"/>
          </p:nvPr>
        </p:nvSpPr>
        <p:spPr bwMode="auto">
          <a:xfrm rot="5400000">
            <a:off x="7077269" y="4181669"/>
            <a:ext cx="3657600" cy="384048"/>
          </a:xfrm>
        </p:spPr>
        <p:txBody>
          <a:bodyPr/>
          <a:lstStyle/>
          <a:p>
            <a:endParaRPr lang="it-IT"/>
          </a:p>
        </p:txBody>
      </p:sp>
      <p:sp>
        <p:nvSpPr>
          <p:cNvPr id="10" name="Rettangolo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ttangolo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ttangolo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ttangolo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ttore 1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ttore 1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ttore 1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ttore 1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ttore 1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ttore 1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ttangolo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egnaposto numero diapositiva 28"/>
          <p:cNvSpPr>
            <a:spLocks noGrp="1"/>
          </p:cNvSpPr>
          <p:nvPr>
            <p:ph type="sldNum" sz="quarter" idx="12"/>
          </p:nvPr>
        </p:nvSpPr>
        <p:spPr bwMode="auto">
          <a:xfrm>
            <a:off x="1325544" y="4928702"/>
            <a:ext cx="609600" cy="517524"/>
          </a:xfrm>
        </p:spPr>
        <p:txBody>
          <a:bodyPr/>
          <a:lstStyle/>
          <a:p>
            <a:fld id="{B007B441-5312-499D-93C3-6E37886527FA}" type="slidenum">
              <a:rPr lang="it-IT" smtClean="0"/>
              <a:pPr/>
              <a:t>‹N›</a:t>
            </a:fld>
            <a:endParaRPr lang="it-IT"/>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BC6208C2-C10E-4BAC-9D7B-8C4C40668D53}" type="datetime1">
              <a:rPr lang="it-IT" smtClean="0"/>
              <a:pPr/>
              <a:t>05/04/2019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9"/>
            <a:ext cx="1676400" cy="5851525"/>
          </a:xfrm>
        </p:spPr>
        <p:txBody>
          <a:bodyPr vert="eaVert"/>
          <a:lstStyle/>
          <a:p>
            <a:r>
              <a:rPr kumimoji="0" lang="it-IT"/>
              <a:t>Fare clic per modificare lo stile del titolo</a:t>
            </a:r>
            <a:endParaRPr kumimoji="0" lang="en-US"/>
          </a:p>
        </p:txBody>
      </p:sp>
      <p:sp>
        <p:nvSpPr>
          <p:cNvPr id="3" name="Segnaposto testo verticale 2"/>
          <p:cNvSpPr>
            <a:spLocks noGrp="1"/>
          </p:cNvSpPr>
          <p:nvPr>
            <p:ph type="body" orient="vert" idx="1"/>
          </p:nvPr>
        </p:nvSpPr>
        <p:spPr>
          <a:xfrm>
            <a:off x="457200" y="274638"/>
            <a:ext cx="6019800" cy="5851525"/>
          </a:xfrm>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2BB25525-D327-42F0-A370-D34F6D9A986C}" type="datetime1">
              <a:rPr lang="it-IT" smtClean="0"/>
              <a:pPr/>
              <a:t>05/04/2019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a:t>Fare clic per modificare lo stile del titolo</a:t>
            </a:r>
            <a:endParaRPr kumimoji="0" lang="en-US"/>
          </a:p>
        </p:txBody>
      </p:sp>
      <p:sp>
        <p:nvSpPr>
          <p:cNvPr id="8" name="Segnaposto contenuto 7"/>
          <p:cNvSpPr>
            <a:spLocks noGrp="1"/>
          </p:cNvSpPr>
          <p:nvPr>
            <p:ph sz="quarter" idx="1"/>
          </p:nvPr>
        </p:nvSpPr>
        <p:spPr>
          <a:xfrm>
            <a:off x="457200" y="1600200"/>
            <a:ext cx="7467600" cy="4873752"/>
          </a:xfrm>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7" name="Segnaposto data 6"/>
          <p:cNvSpPr>
            <a:spLocks noGrp="1"/>
          </p:cNvSpPr>
          <p:nvPr>
            <p:ph type="dt" sz="half" idx="14"/>
          </p:nvPr>
        </p:nvSpPr>
        <p:spPr/>
        <p:txBody>
          <a:bodyPr rtlCol="0"/>
          <a:lstStyle/>
          <a:p>
            <a:fld id="{8EED6072-8BFD-43CB-853E-F6CB5CDBDA19}" type="datetime1">
              <a:rPr lang="it-IT" smtClean="0"/>
              <a:pPr/>
              <a:t>05/04/2019</a:t>
            </a:fld>
            <a:endParaRPr lang="it-IT"/>
          </a:p>
        </p:txBody>
      </p:sp>
      <p:sp>
        <p:nvSpPr>
          <p:cNvPr id="9" name="Segnaposto numero diapositiva 8"/>
          <p:cNvSpPr>
            <a:spLocks noGrp="1"/>
          </p:cNvSpPr>
          <p:nvPr>
            <p:ph type="sldNum" sz="quarter" idx="15"/>
          </p:nvPr>
        </p:nvSpPr>
        <p:spPr/>
        <p:txBody>
          <a:bodyPr rtlCol="0"/>
          <a:lstStyle/>
          <a:p>
            <a:fld id="{B007B441-5312-499D-93C3-6E37886527FA}" type="slidenum">
              <a:rPr lang="it-IT" smtClean="0"/>
              <a:pPr/>
              <a:t>‹N›</a:t>
            </a:fld>
            <a:endParaRPr lang="it-IT"/>
          </a:p>
        </p:txBody>
      </p:sp>
      <p:sp>
        <p:nvSpPr>
          <p:cNvPr id="10" name="Segnaposto piè di pagina 9"/>
          <p:cNvSpPr>
            <a:spLocks noGrp="1"/>
          </p:cNvSpPr>
          <p:nvPr>
            <p:ph type="ftr" sz="quarter" idx="16"/>
          </p:nvPr>
        </p:nvSpPr>
        <p:spPr/>
        <p:txBody>
          <a:bodyPr rtlCol="0"/>
          <a:lstStyle/>
          <a:p>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2286000" y="2895600"/>
            <a:ext cx="6172200" cy="2053590"/>
          </a:xfrm>
        </p:spPr>
        <p:txBody>
          <a:bodyPr/>
          <a:lstStyle>
            <a:lvl1pPr algn="l">
              <a:buNone/>
              <a:defRPr sz="3000" b="1" cap="small" baseline="0"/>
            </a:lvl1pPr>
          </a:lstStyle>
          <a:p>
            <a:r>
              <a:rPr kumimoji="0" lang="it-IT"/>
              <a:t>Fare clic per modificare lo stile del titolo</a:t>
            </a:r>
            <a:endParaRPr kumimoji="0" lang="en-US"/>
          </a:p>
        </p:txBody>
      </p:sp>
      <p:sp>
        <p:nvSpPr>
          <p:cNvPr id="3" name="Segnaposto testo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a:t>Fare clic per modificare stili del testo dello schema</a:t>
            </a:r>
          </a:p>
        </p:txBody>
      </p:sp>
      <p:sp>
        <p:nvSpPr>
          <p:cNvPr id="4" name="Segnaposto data 3"/>
          <p:cNvSpPr>
            <a:spLocks noGrp="1"/>
          </p:cNvSpPr>
          <p:nvPr>
            <p:ph type="dt" sz="half" idx="10"/>
          </p:nvPr>
        </p:nvSpPr>
        <p:spPr bwMode="auto">
          <a:xfrm rot="5400000">
            <a:off x="7763256" y="1170432"/>
            <a:ext cx="2286000" cy="381000"/>
          </a:xfrm>
        </p:spPr>
        <p:txBody>
          <a:bodyPr/>
          <a:lstStyle/>
          <a:p>
            <a:fld id="{CFC7DCAB-AF3E-49BF-A909-E07A0D9BADC1}" type="datetime1">
              <a:rPr lang="it-IT" smtClean="0"/>
              <a:pPr/>
              <a:t>05/04/2019</a:t>
            </a:fld>
            <a:endParaRPr lang="it-IT"/>
          </a:p>
        </p:txBody>
      </p:sp>
      <p:sp>
        <p:nvSpPr>
          <p:cNvPr id="5" name="Segnaposto piè di pagina 4"/>
          <p:cNvSpPr>
            <a:spLocks noGrp="1"/>
          </p:cNvSpPr>
          <p:nvPr>
            <p:ph type="ftr" sz="quarter" idx="11"/>
          </p:nvPr>
        </p:nvSpPr>
        <p:spPr bwMode="auto">
          <a:xfrm rot="5400000">
            <a:off x="7077456" y="4178808"/>
            <a:ext cx="3657600" cy="384048"/>
          </a:xfrm>
        </p:spPr>
        <p:txBody>
          <a:bodyPr/>
          <a:lstStyle/>
          <a:p>
            <a:endParaRPr lang="it-IT"/>
          </a:p>
        </p:txBody>
      </p:sp>
      <p:sp>
        <p:nvSpPr>
          <p:cNvPr id="9" name="Rettangolo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ttangolo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ttangolo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ttangolo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ttore 1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ttore 1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ttore 1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ttore 1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ttore 1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ttangolo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ttore 1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egnaposto numero diapositiva 5"/>
          <p:cNvSpPr>
            <a:spLocks noGrp="1"/>
          </p:cNvSpPr>
          <p:nvPr>
            <p:ph type="sldNum" sz="quarter" idx="12"/>
          </p:nvPr>
        </p:nvSpPr>
        <p:spPr bwMode="auto">
          <a:xfrm>
            <a:off x="1340616" y="4928702"/>
            <a:ext cx="609600" cy="517524"/>
          </a:xfrm>
        </p:spPr>
        <p:txBody>
          <a:bodyPr/>
          <a:lstStyle/>
          <a:p>
            <a:fld id="{B007B441-5312-499D-93C3-6E37886527FA}" type="slidenum">
              <a:rPr lang="it-IT" smtClean="0"/>
              <a:pPr/>
              <a:t>‹N›</a:t>
            </a:fld>
            <a:endParaRPr lang="it-IT"/>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a:t>Fare clic per modificare lo stile del titolo</a:t>
            </a:r>
            <a:endParaRPr kumimoji="0" lang="en-US"/>
          </a:p>
        </p:txBody>
      </p:sp>
      <p:sp>
        <p:nvSpPr>
          <p:cNvPr id="5" name="Segnaposto data 4"/>
          <p:cNvSpPr>
            <a:spLocks noGrp="1"/>
          </p:cNvSpPr>
          <p:nvPr>
            <p:ph type="dt" sz="half" idx="10"/>
          </p:nvPr>
        </p:nvSpPr>
        <p:spPr/>
        <p:txBody>
          <a:bodyPr/>
          <a:lstStyle/>
          <a:p>
            <a:fld id="{E2952332-591E-4F54-B162-A5D89736200B}" type="datetime1">
              <a:rPr lang="it-IT" smtClean="0"/>
              <a:pPr/>
              <a:t>05/04/2019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007B441-5312-499D-93C3-6E37886527FA}" type="slidenum">
              <a:rPr lang="it-IT" smtClean="0"/>
              <a:pPr/>
              <a:t>‹N›</a:t>
            </a:fld>
            <a:endParaRPr lang="it-IT"/>
          </a:p>
        </p:txBody>
      </p:sp>
      <p:sp>
        <p:nvSpPr>
          <p:cNvPr id="9" name="Segnaposto contenuto 8"/>
          <p:cNvSpPr>
            <a:spLocks noGrp="1"/>
          </p:cNvSpPr>
          <p:nvPr>
            <p:ph sz="quarter" idx="1"/>
          </p:nvPr>
        </p:nvSpPr>
        <p:spPr>
          <a:xfrm>
            <a:off x="457200" y="1600200"/>
            <a:ext cx="3657600" cy="4572000"/>
          </a:xfrm>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11" name="Segnaposto contenuto 10"/>
          <p:cNvSpPr>
            <a:spLocks noGrp="1"/>
          </p:cNvSpPr>
          <p:nvPr>
            <p:ph sz="quarter" idx="2"/>
          </p:nvPr>
        </p:nvSpPr>
        <p:spPr>
          <a:xfrm>
            <a:off x="4270248" y="1600200"/>
            <a:ext cx="3657600" cy="4572000"/>
          </a:xfrm>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7543800" cy="1143000"/>
          </a:xfrm>
        </p:spPr>
        <p:txBody>
          <a:bodyPr anchor="b"/>
          <a:lstStyle>
            <a:lvl1pPr>
              <a:defRPr/>
            </a:lvl1pPr>
          </a:lstStyle>
          <a:p>
            <a:r>
              <a:rPr kumimoji="0" lang="it-IT"/>
              <a:t>Fare clic per modificare lo stile del titolo</a:t>
            </a:r>
            <a:endParaRPr kumimoji="0" lang="en-US"/>
          </a:p>
        </p:txBody>
      </p:sp>
      <p:sp>
        <p:nvSpPr>
          <p:cNvPr id="7" name="Segnaposto data 6"/>
          <p:cNvSpPr>
            <a:spLocks noGrp="1"/>
          </p:cNvSpPr>
          <p:nvPr>
            <p:ph type="dt" sz="half" idx="10"/>
          </p:nvPr>
        </p:nvSpPr>
        <p:spPr/>
        <p:txBody>
          <a:bodyPr/>
          <a:lstStyle/>
          <a:p>
            <a:fld id="{6EA39A7B-3ADC-485A-AA69-53F933F42D50}" type="datetime1">
              <a:rPr lang="it-IT" smtClean="0"/>
              <a:pPr/>
              <a:t>05/04/2019</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B007B441-5312-499D-93C3-6E37886527FA}" type="slidenum">
              <a:rPr lang="it-IT" smtClean="0"/>
              <a:pPr/>
              <a:t>‹N›</a:t>
            </a:fld>
            <a:endParaRPr lang="it-IT"/>
          </a:p>
        </p:txBody>
      </p:sp>
      <p:sp>
        <p:nvSpPr>
          <p:cNvPr id="11" name="Segnaposto contenuto 10"/>
          <p:cNvSpPr>
            <a:spLocks noGrp="1"/>
          </p:cNvSpPr>
          <p:nvPr>
            <p:ph sz="quarter" idx="2"/>
          </p:nvPr>
        </p:nvSpPr>
        <p:spPr>
          <a:xfrm>
            <a:off x="457200" y="2362200"/>
            <a:ext cx="3657600" cy="3886200"/>
          </a:xfrm>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13" name="Segnaposto contenuto 12"/>
          <p:cNvSpPr>
            <a:spLocks noGrp="1"/>
          </p:cNvSpPr>
          <p:nvPr>
            <p:ph sz="quarter" idx="4"/>
          </p:nvPr>
        </p:nvSpPr>
        <p:spPr>
          <a:xfrm>
            <a:off x="4371975" y="2362200"/>
            <a:ext cx="3657600" cy="3886200"/>
          </a:xfrm>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12" name="Segnaposto testo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it-IT"/>
              <a:t>Fare clic per modificare stili del testo dello schema</a:t>
            </a:r>
          </a:p>
        </p:txBody>
      </p:sp>
      <p:sp>
        <p:nvSpPr>
          <p:cNvPr id="14" name="Segnaposto testo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it-IT"/>
              <a:t>Fare clic per modificare stili del testo dello schema</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a:t>Fare clic per modificare lo stile del titolo</a:t>
            </a:r>
            <a:endParaRPr kumimoji="0" lang="en-US"/>
          </a:p>
        </p:txBody>
      </p:sp>
      <p:sp>
        <p:nvSpPr>
          <p:cNvPr id="6" name="Segnaposto data 5"/>
          <p:cNvSpPr>
            <a:spLocks noGrp="1"/>
          </p:cNvSpPr>
          <p:nvPr>
            <p:ph type="dt" sz="half" idx="10"/>
          </p:nvPr>
        </p:nvSpPr>
        <p:spPr/>
        <p:txBody>
          <a:bodyPr rtlCol="0"/>
          <a:lstStyle/>
          <a:p>
            <a:fld id="{EA69BD72-25D4-4EBF-AB4E-48FC28E060A2}" type="datetime1">
              <a:rPr lang="it-IT" smtClean="0"/>
              <a:pPr/>
              <a:t>05/04/2019</a:t>
            </a:fld>
            <a:endParaRPr lang="it-IT"/>
          </a:p>
        </p:txBody>
      </p:sp>
      <p:sp>
        <p:nvSpPr>
          <p:cNvPr id="7" name="Segnaposto numero diapositiva 6"/>
          <p:cNvSpPr>
            <a:spLocks noGrp="1"/>
          </p:cNvSpPr>
          <p:nvPr>
            <p:ph type="sldNum" sz="quarter" idx="11"/>
          </p:nvPr>
        </p:nvSpPr>
        <p:spPr/>
        <p:txBody>
          <a:bodyPr rtlCol="0"/>
          <a:lstStyle/>
          <a:p>
            <a:fld id="{B007B441-5312-499D-93C3-6E37886527FA}" type="slidenum">
              <a:rPr lang="it-IT" smtClean="0"/>
              <a:pPr/>
              <a:t>‹N›</a:t>
            </a:fld>
            <a:endParaRPr lang="it-IT"/>
          </a:p>
        </p:txBody>
      </p:sp>
      <p:sp>
        <p:nvSpPr>
          <p:cNvPr id="8" name="Segnaposto piè di pagina 7"/>
          <p:cNvSpPr>
            <a:spLocks noGrp="1"/>
          </p:cNvSpPr>
          <p:nvPr>
            <p:ph type="ftr" sz="quarter" idx="12"/>
          </p:nvPr>
        </p:nvSpPr>
        <p:spPr/>
        <p:txBody>
          <a:bodyPr rtlCol="0"/>
          <a:lstStyle/>
          <a:p>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A3042466-9035-46AF-8139-E95B1C7E1F7B}" type="datetime1">
              <a:rPr lang="it-IT" smtClean="0"/>
              <a:pPr/>
              <a:t>05/04/2019</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B007B441-5312-499D-93C3-6E37886527FA}"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bg>
      <p:bgRef idx="1001">
        <a:schemeClr val="bg1"/>
      </p:bgRef>
    </p:bg>
    <p:spTree>
      <p:nvGrpSpPr>
        <p:cNvPr id="1" name=""/>
        <p:cNvGrpSpPr/>
        <p:nvPr/>
      </p:nvGrpSpPr>
      <p:grpSpPr>
        <a:xfrm>
          <a:off x="0" y="0"/>
          <a:ext cx="0" cy="0"/>
          <a:chOff x="0" y="0"/>
          <a:chExt cx="0" cy="0"/>
        </a:xfrm>
      </p:grpSpPr>
      <p:sp>
        <p:nvSpPr>
          <p:cNvPr id="10" name="Connettore 1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olo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it-IT"/>
              <a:t>Fare clic per modificare lo stile del titolo</a:t>
            </a:r>
            <a:endParaRPr kumimoji="0" lang="en-US"/>
          </a:p>
        </p:txBody>
      </p:sp>
      <p:sp>
        <p:nvSpPr>
          <p:cNvPr id="3" name="Segnaposto testo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it-IT"/>
              <a:t>Fare clic per modificare stili del testo dello schema</a:t>
            </a:r>
          </a:p>
        </p:txBody>
      </p:sp>
      <p:sp>
        <p:nvSpPr>
          <p:cNvPr id="8" name="Connettore 1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ttore 1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ttore 1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ttangolo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ttore 1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Segnaposto contenuto 17"/>
          <p:cNvSpPr>
            <a:spLocks noGrp="1"/>
          </p:cNvSpPr>
          <p:nvPr>
            <p:ph sz="quarter" idx="1"/>
          </p:nvPr>
        </p:nvSpPr>
        <p:spPr>
          <a:xfrm>
            <a:off x="304800" y="274320"/>
            <a:ext cx="5638800" cy="6327648"/>
          </a:xfrm>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21" name="Segnaposto data 20"/>
          <p:cNvSpPr>
            <a:spLocks noGrp="1"/>
          </p:cNvSpPr>
          <p:nvPr>
            <p:ph type="dt" sz="half" idx="14"/>
          </p:nvPr>
        </p:nvSpPr>
        <p:spPr/>
        <p:txBody>
          <a:bodyPr rtlCol="0"/>
          <a:lstStyle/>
          <a:p>
            <a:fld id="{F7652933-CA61-4240-B200-AF2070D002EB}" type="datetime1">
              <a:rPr lang="it-IT" smtClean="0"/>
              <a:pPr/>
              <a:t>05/04/2019</a:t>
            </a:fld>
            <a:endParaRPr lang="it-IT"/>
          </a:p>
        </p:txBody>
      </p:sp>
      <p:sp>
        <p:nvSpPr>
          <p:cNvPr id="22" name="Segnaposto numero diapositiva 21"/>
          <p:cNvSpPr>
            <a:spLocks noGrp="1"/>
          </p:cNvSpPr>
          <p:nvPr>
            <p:ph type="sldNum" sz="quarter" idx="15"/>
          </p:nvPr>
        </p:nvSpPr>
        <p:spPr/>
        <p:txBody>
          <a:bodyPr rtlCol="0"/>
          <a:lstStyle/>
          <a:p>
            <a:fld id="{B007B441-5312-499D-93C3-6E37886527FA}" type="slidenum">
              <a:rPr lang="it-IT" smtClean="0"/>
              <a:pPr/>
              <a:t>‹N›</a:t>
            </a:fld>
            <a:endParaRPr lang="it-IT"/>
          </a:p>
        </p:txBody>
      </p:sp>
      <p:sp>
        <p:nvSpPr>
          <p:cNvPr id="23" name="Segnaposto piè di pagina 22"/>
          <p:cNvSpPr>
            <a:spLocks noGrp="1"/>
          </p:cNvSpPr>
          <p:nvPr>
            <p:ph type="ftr" sz="quarter" idx="16"/>
          </p:nvPr>
        </p:nvSpPr>
        <p:spPr/>
        <p:txBody>
          <a:bodyPr rtlCol="0"/>
          <a:lstStyle/>
          <a:p>
            <a:endParaRPr lang="it-IT"/>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9" name="Connettore 1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olo 1"/>
          <p:cNvSpPr>
            <a:spLocks noGrp="1"/>
          </p:cNvSpPr>
          <p:nvPr>
            <p:ph type="title"/>
          </p:nvPr>
        </p:nvSpPr>
        <p:spPr>
          <a:xfrm rot="5400000">
            <a:off x="3350133" y="3200400"/>
            <a:ext cx="6309360" cy="457200"/>
          </a:xfrm>
        </p:spPr>
        <p:txBody>
          <a:bodyPr anchor="b"/>
          <a:lstStyle>
            <a:lvl1pPr algn="l">
              <a:buNone/>
              <a:defRPr sz="2000" b="1"/>
            </a:lvl1pPr>
          </a:lstStyle>
          <a:p>
            <a:r>
              <a:rPr kumimoji="0" lang="it-IT"/>
              <a:t>Fare clic per modificare lo stile del titolo</a:t>
            </a:r>
            <a:endParaRPr kumimoji="0" lang="en-US"/>
          </a:p>
        </p:txBody>
      </p:sp>
      <p:sp>
        <p:nvSpPr>
          <p:cNvPr id="3" name="Segnaposto immagin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it-IT"/>
              <a:t>Fare clic sull'icona per inserire un'immagine</a:t>
            </a:r>
            <a:endParaRPr kumimoji="0" lang="en-US" dirty="0"/>
          </a:p>
        </p:txBody>
      </p:sp>
      <p:sp>
        <p:nvSpPr>
          <p:cNvPr id="4" name="Segnaposto testo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it-IT"/>
              <a:t>Fare clic per modificare stili del testo dello schema</a:t>
            </a:r>
          </a:p>
        </p:txBody>
      </p:sp>
      <p:sp>
        <p:nvSpPr>
          <p:cNvPr id="10" name="Connettore 1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ttangolo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ttore 1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ttore 1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ttore 1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Segnaposto data 16"/>
          <p:cNvSpPr>
            <a:spLocks noGrp="1"/>
          </p:cNvSpPr>
          <p:nvPr>
            <p:ph type="dt" sz="half" idx="10"/>
          </p:nvPr>
        </p:nvSpPr>
        <p:spPr/>
        <p:txBody>
          <a:bodyPr rtlCol="0"/>
          <a:lstStyle/>
          <a:p>
            <a:fld id="{F7FEBB88-6A99-4322-B7BD-F1CF1478BB0A}" type="datetime1">
              <a:rPr lang="it-IT" smtClean="0"/>
              <a:pPr/>
              <a:t>05/04/2019</a:t>
            </a:fld>
            <a:endParaRPr lang="it-IT"/>
          </a:p>
        </p:txBody>
      </p:sp>
      <p:sp>
        <p:nvSpPr>
          <p:cNvPr id="18" name="Segnaposto numero diapositiva 17"/>
          <p:cNvSpPr>
            <a:spLocks noGrp="1"/>
          </p:cNvSpPr>
          <p:nvPr>
            <p:ph type="sldNum" sz="quarter" idx="11"/>
          </p:nvPr>
        </p:nvSpPr>
        <p:spPr/>
        <p:txBody>
          <a:bodyPr rtlCol="0"/>
          <a:lstStyle/>
          <a:p>
            <a:fld id="{B007B441-5312-499D-93C3-6E37886527FA}" type="slidenum">
              <a:rPr lang="it-IT" smtClean="0"/>
              <a:pPr/>
              <a:t>‹N›</a:t>
            </a:fld>
            <a:endParaRPr lang="it-IT"/>
          </a:p>
        </p:txBody>
      </p:sp>
      <p:sp>
        <p:nvSpPr>
          <p:cNvPr id="21" name="Segnaposto piè di pagina 20"/>
          <p:cNvSpPr>
            <a:spLocks noGrp="1"/>
          </p:cNvSpPr>
          <p:nvPr>
            <p:ph type="ftr" sz="quarter" idx="12"/>
          </p:nvPr>
        </p:nvSpPr>
        <p:spPr/>
        <p:txBody>
          <a:bodyPr rtlCol="0"/>
          <a:lstStyle/>
          <a:p>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ttore 1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Segnaposto titolo 21"/>
          <p:cNvSpPr>
            <a:spLocks noGrp="1"/>
          </p:cNvSpPr>
          <p:nvPr>
            <p:ph type="title"/>
          </p:nvPr>
        </p:nvSpPr>
        <p:spPr>
          <a:xfrm>
            <a:off x="457200" y="274638"/>
            <a:ext cx="7467600" cy="1143000"/>
          </a:xfrm>
          <a:prstGeom prst="rect">
            <a:avLst/>
          </a:prstGeom>
        </p:spPr>
        <p:txBody>
          <a:bodyPr vert="horz" anchor="b">
            <a:normAutofit/>
          </a:bodyPr>
          <a:lstStyle/>
          <a:p>
            <a:r>
              <a:rPr kumimoji="0" lang="it-IT"/>
              <a:t>Fare clic per modificare lo stile del titolo</a:t>
            </a:r>
            <a:endParaRPr kumimoji="0" lang="en-US"/>
          </a:p>
        </p:txBody>
      </p:sp>
      <p:sp>
        <p:nvSpPr>
          <p:cNvPr id="13" name="Segnaposto testo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it-IT"/>
              <a:t>Fare clic per modificare stili del testo dello schema</a:t>
            </a:r>
          </a:p>
          <a:p>
            <a:pPr lvl="1" eaLnBrk="1" latinLnBrk="0" hangingPunct="1"/>
            <a:r>
              <a:rPr kumimoji="0" lang="it-IT"/>
              <a:t>Secondo livello</a:t>
            </a:r>
          </a:p>
          <a:p>
            <a:pPr lvl="2" eaLnBrk="1" latinLnBrk="0" hangingPunct="1"/>
            <a:r>
              <a:rPr kumimoji="0" lang="it-IT"/>
              <a:t>Terzo livello</a:t>
            </a:r>
          </a:p>
          <a:p>
            <a:pPr lvl="3" eaLnBrk="1" latinLnBrk="0" hangingPunct="1"/>
            <a:r>
              <a:rPr kumimoji="0" lang="it-IT"/>
              <a:t>Quarto livello</a:t>
            </a:r>
          </a:p>
          <a:p>
            <a:pPr lvl="4" eaLnBrk="1" latinLnBrk="0" hangingPunct="1"/>
            <a:r>
              <a:rPr kumimoji="0" lang="it-IT"/>
              <a:t>Quinto livello</a:t>
            </a:r>
            <a:endParaRPr kumimoji="0" lang="en-US"/>
          </a:p>
        </p:txBody>
      </p:sp>
      <p:sp>
        <p:nvSpPr>
          <p:cNvPr id="14" name="Segnaposto data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BC52D63-1DC4-409B-8C88-BEC8CE17F6ED}" type="datetime1">
              <a:rPr lang="it-IT" smtClean="0"/>
              <a:pPr/>
              <a:t>05/04/2019</a:t>
            </a:fld>
            <a:endParaRPr lang="it-IT"/>
          </a:p>
        </p:txBody>
      </p:sp>
      <p:sp>
        <p:nvSpPr>
          <p:cNvPr id="3" name="Segnaposto piè di pagina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it-IT"/>
          </a:p>
        </p:txBody>
      </p:sp>
      <p:sp>
        <p:nvSpPr>
          <p:cNvPr id="7" name="Connettore 1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ttore 1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ttangolo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ttore 1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egnaposto numero diapositiva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007B441-5312-499D-93C3-6E37886527FA}"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sz="2800" dirty="0">
                <a:latin typeface="Arial" charset="0"/>
                <a:cs typeface="Arial" charset="0"/>
              </a:rPr>
              <a:t>Dal fiscal compact al pareggio di bilancio degli enti territoriali</a:t>
            </a:r>
            <a:endParaRPr lang="it-IT" dirty="0"/>
          </a:p>
        </p:txBody>
      </p:sp>
      <p:sp>
        <p:nvSpPr>
          <p:cNvPr id="3" name="Sottotitolo 2"/>
          <p:cNvSpPr>
            <a:spLocks noGrp="1"/>
          </p:cNvSpPr>
          <p:nvPr>
            <p:ph type="subTitle" idx="1"/>
          </p:nvPr>
        </p:nvSpPr>
        <p:spPr/>
        <p:txBody>
          <a:bodyPr/>
          <a:lstStyle/>
          <a:p>
            <a:endParaRPr lang="it-IT" dirty="0"/>
          </a:p>
          <a:p>
            <a:r>
              <a:rPr lang="it-IT" dirty="0"/>
              <a:t>Claudio </a:t>
            </a:r>
            <a:r>
              <a:rPr lang="it-IT" dirty="0" err="1"/>
              <a:t>Sciancalepore</a:t>
            </a:r>
            <a:endParaRPr lang="it-IT" dirty="0"/>
          </a:p>
        </p:txBody>
      </p:sp>
      <p:sp>
        <p:nvSpPr>
          <p:cNvPr id="6" name="Segnaposto numero diapositiva 5"/>
          <p:cNvSpPr>
            <a:spLocks noGrp="1"/>
          </p:cNvSpPr>
          <p:nvPr>
            <p:ph type="sldNum" sz="quarter" idx="12"/>
          </p:nvPr>
        </p:nvSpPr>
        <p:spPr/>
        <p:txBody>
          <a:bodyPr/>
          <a:lstStyle/>
          <a:p>
            <a:fld id="{B007B441-5312-499D-93C3-6E37886527FA}" type="slidenum">
              <a:rPr lang="it-IT" smtClean="0"/>
              <a:pPr/>
              <a:t>1</a:t>
            </a:fld>
            <a:endParaRPr lang="it-IT"/>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820796"/>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a:solidFill>
                  <a:schemeClr val="bg1"/>
                </a:solidFill>
              </a:rPr>
              <a:t>INQUADRAMENTO NORMATIVO</a:t>
            </a:r>
          </a:p>
        </p:txBody>
      </p:sp>
      <p:sp>
        <p:nvSpPr>
          <p:cNvPr id="9" name="Segnaposto contenuto 8"/>
          <p:cNvSpPr>
            <a:spLocks noGrp="1"/>
          </p:cNvSpPr>
          <p:nvPr>
            <p:ph idx="1"/>
          </p:nvPr>
        </p:nvSpPr>
        <p:spPr>
          <a:xfrm>
            <a:off x="457200" y="1600200"/>
            <a:ext cx="7467600" cy="5043510"/>
          </a:xfrm>
        </p:spPr>
        <p:txBody>
          <a:bodyPr>
            <a:normAutofit fontScale="55000" lnSpcReduction="20000"/>
          </a:bodyPr>
          <a:lstStyle/>
          <a:p>
            <a:pPr lvl="1" algn="just"/>
            <a:r>
              <a:rPr lang="it-IT" sz="3400" dirty="0"/>
              <a:t>Trattato sul Fiscal Compact - introduzione negli ordinamenti giuridici degli Stati sottoscrittori della regola del pareggio di bilancio mediante “</a:t>
            </a:r>
            <a:r>
              <a:rPr lang="it-IT" sz="3400" i="1" dirty="0"/>
              <a:t>disposizioni vincolanti e di natura permanente – preferibilmente costituzionale – o il cui rispetto fedele è in altro modo rigorosamente garantito lungo tutto il processo nazionale di bilancio</a:t>
            </a:r>
            <a:r>
              <a:rPr lang="it-IT" sz="3400" dirty="0"/>
              <a:t>” ;</a:t>
            </a:r>
          </a:p>
          <a:p>
            <a:pPr lvl="1" algn="just"/>
            <a:r>
              <a:rPr lang="it-IT" sz="3400" dirty="0"/>
              <a:t>Legge costituzionale n. 1/2012:</a:t>
            </a:r>
          </a:p>
          <a:p>
            <a:pPr lvl="2" algn="just"/>
            <a:r>
              <a:rPr lang="it-IT" sz="2700" dirty="0"/>
              <a:t>Art. 97 Cost., </a:t>
            </a:r>
            <a:r>
              <a:rPr lang="it-IT" sz="2700" dirty="0" err="1"/>
              <a:t>co</a:t>
            </a:r>
            <a:r>
              <a:rPr lang="it-IT" sz="2700" dirty="0"/>
              <a:t>. 1 “</a:t>
            </a:r>
            <a:r>
              <a:rPr lang="it-IT" sz="2700" i="1" dirty="0"/>
              <a:t>Le pubbliche amministrazioni, in coerenza con l'ordinamento dell'Unione europea, assicurano l'</a:t>
            </a:r>
            <a:r>
              <a:rPr lang="it-IT" sz="2700" i="1" u="sng" dirty="0"/>
              <a:t>equilibrio dei bilanci e la sostenibilità del debito pubblico</a:t>
            </a:r>
            <a:r>
              <a:rPr lang="it-IT" sz="2700" dirty="0"/>
              <a:t>.”</a:t>
            </a:r>
          </a:p>
          <a:p>
            <a:pPr lvl="2" algn="just"/>
            <a:r>
              <a:rPr lang="it-IT" sz="2700" dirty="0"/>
              <a:t>Art. 81 Cost., </a:t>
            </a:r>
            <a:r>
              <a:rPr lang="it-IT" sz="2700" dirty="0" err="1"/>
              <a:t>co</a:t>
            </a:r>
            <a:r>
              <a:rPr lang="it-IT" sz="2700" dirty="0"/>
              <a:t>. 1 “</a:t>
            </a:r>
            <a:r>
              <a:rPr lang="it-IT" sz="2700" i="1" dirty="0"/>
              <a:t>Lo Stato assicura l'equilibrio tra le entrate e le spese del proprio bilancio, </a:t>
            </a:r>
            <a:r>
              <a:rPr lang="it-IT" sz="2700" i="1" u="sng" dirty="0"/>
              <a:t>tenendo conto delle fasi avverse e delle fasi favorevoli del ciclo economico</a:t>
            </a:r>
            <a:r>
              <a:rPr lang="it-IT" sz="2700" i="1" dirty="0"/>
              <a:t>.</a:t>
            </a:r>
            <a:r>
              <a:rPr lang="it-IT" sz="2700" dirty="0"/>
              <a:t>”;</a:t>
            </a:r>
          </a:p>
          <a:p>
            <a:pPr lvl="2" algn="just"/>
            <a:r>
              <a:rPr lang="it-IT" sz="2700" dirty="0"/>
              <a:t>Art. 81, </a:t>
            </a:r>
            <a:r>
              <a:rPr lang="it-IT" sz="2700" dirty="0" err="1"/>
              <a:t>co</a:t>
            </a:r>
            <a:r>
              <a:rPr lang="it-IT" sz="2700" dirty="0"/>
              <a:t>. 2 “</a:t>
            </a:r>
            <a:r>
              <a:rPr lang="it-IT" sz="2700" i="1" dirty="0"/>
              <a:t>Il ricorso all'indebitamento è consentito solo al fine di considerare gli </a:t>
            </a:r>
            <a:r>
              <a:rPr lang="it-IT" sz="2700" i="1" u="sng" dirty="0"/>
              <a:t>effetti del ciclo economico</a:t>
            </a:r>
            <a:r>
              <a:rPr lang="it-IT" sz="2700" i="1" dirty="0"/>
              <a:t> e, previa autorizzazione delle Camere adottata a maggioranza assoluta dei rispettivi componenti, al verificarsi di eventi eccezionali</a:t>
            </a:r>
            <a:r>
              <a:rPr lang="it-IT" sz="2700" dirty="0"/>
              <a:t>.”;</a:t>
            </a:r>
          </a:p>
          <a:p>
            <a:pPr lvl="2" algn="just"/>
            <a:r>
              <a:rPr lang="it-IT" sz="2700" dirty="0"/>
              <a:t>Art. 81, </a:t>
            </a:r>
            <a:r>
              <a:rPr lang="it-IT" sz="2700" dirty="0" err="1"/>
              <a:t>co</a:t>
            </a:r>
            <a:r>
              <a:rPr lang="it-IT" sz="2700" dirty="0"/>
              <a:t>. 6 “</a:t>
            </a:r>
            <a:r>
              <a:rPr lang="it-IT" sz="2700" i="1" dirty="0"/>
              <a:t>Il contenuto della legge di bilancio, le norme fondamentali e i criteri volti ad assicurare l'equilibrio tra le entrate e le spese dei bilanci e la sostenibilità del debito del complesso delle pubbliche amministrazioni sono stabiliti con legge approvata a maggioranza assoluta dei componenti di ciascuna Camera, nel rispetto dei </a:t>
            </a:r>
            <a:r>
              <a:rPr lang="it-IT" sz="2700" i="1" dirty="0" err="1"/>
              <a:t>princìpi</a:t>
            </a:r>
            <a:r>
              <a:rPr lang="it-IT" sz="2700" i="1" dirty="0"/>
              <a:t> definiti con legge costituzionale</a:t>
            </a:r>
            <a:r>
              <a:rPr lang="it-IT" sz="2700" dirty="0"/>
              <a:t>”</a:t>
            </a:r>
          </a:p>
          <a:p>
            <a:pPr marL="457200" lvl="1" indent="0">
              <a:buNone/>
            </a:pPr>
            <a:endParaRPr lang="it-IT" sz="2600" dirty="0"/>
          </a:p>
        </p:txBody>
      </p:sp>
      <p:sp>
        <p:nvSpPr>
          <p:cNvPr id="7" name="Segnaposto numero diapositiva 6"/>
          <p:cNvSpPr>
            <a:spLocks noGrp="1"/>
          </p:cNvSpPr>
          <p:nvPr>
            <p:ph type="sldNum" sz="quarter" idx="15"/>
          </p:nvPr>
        </p:nvSpPr>
        <p:spPr/>
        <p:txBody>
          <a:bodyPr/>
          <a:lstStyle/>
          <a:p>
            <a:fld id="{B007B441-5312-499D-93C3-6E37886527FA}" type="slidenum">
              <a:rPr lang="it-IT" smtClean="0"/>
              <a:pPr/>
              <a:t>10</a:t>
            </a:fld>
            <a:endParaRPr lang="it-IT"/>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820796"/>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a:solidFill>
                  <a:schemeClr val="bg1"/>
                </a:solidFill>
              </a:rPr>
              <a:t>INQUADRAMENTO NORMATIVO</a:t>
            </a:r>
          </a:p>
        </p:txBody>
      </p:sp>
      <p:sp>
        <p:nvSpPr>
          <p:cNvPr id="9" name="Segnaposto contenuto 8"/>
          <p:cNvSpPr>
            <a:spLocks noGrp="1"/>
          </p:cNvSpPr>
          <p:nvPr>
            <p:ph idx="1"/>
          </p:nvPr>
        </p:nvSpPr>
        <p:spPr/>
        <p:txBody>
          <a:bodyPr>
            <a:normAutofit lnSpcReduction="10000"/>
          </a:bodyPr>
          <a:lstStyle/>
          <a:p>
            <a:pPr lvl="2" algn="just"/>
            <a:r>
              <a:rPr lang="it-IT" sz="1900" dirty="0"/>
              <a:t>Art. 119 Cost., </a:t>
            </a:r>
            <a:r>
              <a:rPr lang="it-IT" sz="1900" dirty="0" err="1"/>
              <a:t>co</a:t>
            </a:r>
            <a:r>
              <a:rPr lang="it-IT" sz="1900" dirty="0"/>
              <a:t>. 1 “</a:t>
            </a:r>
            <a:r>
              <a:rPr lang="it-IT" sz="2000" i="1" dirty="0"/>
              <a:t>I Comuni, le Province, le Città metropolitane e le Regioni hanno autonomia finanziaria di entrata e di spesa, </a:t>
            </a:r>
            <a:r>
              <a:rPr lang="it-IT" sz="2000" i="1" u="sng" dirty="0"/>
              <a:t>nel rispetto dell'equilibrio dei relativi bilanci</a:t>
            </a:r>
            <a:r>
              <a:rPr lang="it-IT" sz="2000" i="1" dirty="0"/>
              <a:t>, e concorrono ad assicurare l'osservanza dei vincoli economici e finanziari derivanti dall'ordinamento dell'Unione europea</a:t>
            </a:r>
            <a:r>
              <a:rPr lang="it-IT" sz="2000" dirty="0"/>
              <a:t>.</a:t>
            </a:r>
            <a:r>
              <a:rPr lang="it-IT" sz="1900" dirty="0"/>
              <a:t>”</a:t>
            </a:r>
          </a:p>
          <a:p>
            <a:pPr lvl="2" algn="just"/>
            <a:r>
              <a:rPr lang="it-IT" sz="1900" dirty="0"/>
              <a:t>Art. 119 Cost., </a:t>
            </a:r>
            <a:r>
              <a:rPr lang="it-IT" sz="1900" dirty="0" err="1"/>
              <a:t>co</a:t>
            </a:r>
            <a:r>
              <a:rPr lang="it-IT" sz="1900" dirty="0"/>
              <a:t>. 8 “</a:t>
            </a:r>
            <a:r>
              <a:rPr lang="it-IT" sz="2000" i="1" dirty="0"/>
              <a:t>Possono ricorrere all'indebitamento solo per finanziare spese di investimento, </a:t>
            </a:r>
            <a:r>
              <a:rPr lang="it-IT" sz="2000" i="1" u="sng" dirty="0"/>
              <a:t>con la contestuale definizione di piani di ammortamento e a condizione che per il complesso degli enti di ciascuna Regione sia rispettato l'equilibrio di bilancio</a:t>
            </a:r>
            <a:r>
              <a:rPr lang="it-IT" sz="2000" i="1" dirty="0"/>
              <a:t>.</a:t>
            </a:r>
            <a:r>
              <a:rPr lang="it-IT" sz="1900" dirty="0"/>
              <a:t>”</a:t>
            </a:r>
            <a:endParaRPr lang="it-IT" sz="2200" dirty="0"/>
          </a:p>
          <a:p>
            <a:pPr lvl="1" algn="just"/>
            <a:r>
              <a:rPr lang="it-IT" sz="2200" dirty="0"/>
              <a:t>Legge n. 243/2012 – Legge “rinforzata” (abrogazione espressa a maggioranza assoluta dei componenti di ciascuna Camera)</a:t>
            </a:r>
          </a:p>
          <a:p>
            <a:pPr lvl="2"/>
            <a:endParaRPr lang="it-IT" sz="1900" dirty="0"/>
          </a:p>
          <a:p>
            <a:pPr marL="457200" lvl="1" indent="0">
              <a:buNone/>
            </a:pPr>
            <a:endParaRPr lang="it-IT" sz="2600" dirty="0"/>
          </a:p>
        </p:txBody>
      </p:sp>
      <p:sp>
        <p:nvSpPr>
          <p:cNvPr id="6" name="Segnaposto numero diapositiva 5"/>
          <p:cNvSpPr>
            <a:spLocks noGrp="1"/>
          </p:cNvSpPr>
          <p:nvPr>
            <p:ph type="sldNum" sz="quarter" idx="15"/>
          </p:nvPr>
        </p:nvSpPr>
        <p:spPr/>
        <p:txBody>
          <a:bodyPr/>
          <a:lstStyle/>
          <a:p>
            <a:fld id="{B007B441-5312-499D-93C3-6E37886527FA}" type="slidenum">
              <a:rPr lang="it-IT" smtClean="0"/>
              <a:pPr/>
              <a:t>11</a:t>
            </a:fld>
            <a:endParaRPr lang="it-IT"/>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contenuto 3"/>
          <p:cNvSpPr>
            <a:spLocks noGrp="1"/>
          </p:cNvSpPr>
          <p:nvPr>
            <p:ph sz="quarter" idx="2"/>
          </p:nvPr>
        </p:nvSpPr>
        <p:spPr/>
        <p:txBody>
          <a:bodyPr>
            <a:normAutofit fontScale="70000" lnSpcReduction="20000"/>
          </a:bodyPr>
          <a:lstStyle/>
          <a:p>
            <a:pPr algn="just"/>
            <a:r>
              <a:rPr lang="it-IT" b="1" dirty="0"/>
              <a:t>Saldo netto da finanziare (o da impiegare)</a:t>
            </a:r>
            <a:r>
              <a:rPr lang="it-IT" dirty="0"/>
              <a:t>: è il risultato differenziale delle </a:t>
            </a:r>
            <a:r>
              <a:rPr lang="it-IT" u="sng" dirty="0"/>
              <a:t>operazioni finali</a:t>
            </a:r>
            <a:r>
              <a:rPr lang="it-IT" dirty="0"/>
              <a:t>, rappresentate da tutte le entrate e le spese, escluse le operazioni di accensione e rimborso di prestiti. </a:t>
            </a:r>
          </a:p>
          <a:p>
            <a:pPr algn="just"/>
            <a:r>
              <a:rPr lang="it-IT" b="1" dirty="0"/>
              <a:t>Entrate finali</a:t>
            </a:r>
            <a:r>
              <a:rPr lang="it-IT" dirty="0"/>
              <a:t>: rappresentano la sommatoria delle entrate di bilancio, al netto delle accensioni di prestiti.</a:t>
            </a:r>
          </a:p>
          <a:p>
            <a:pPr algn="just"/>
            <a:r>
              <a:rPr lang="it-IT" b="1" dirty="0"/>
              <a:t>Spese finali</a:t>
            </a:r>
            <a:r>
              <a:rPr lang="it-IT" dirty="0"/>
              <a:t>: rappresentano la sommatoria delle spese di bilancio (spese correnti e spese in conto capitale), al netto del rimborso di prestiti.</a:t>
            </a:r>
          </a:p>
          <a:p>
            <a:endParaRPr lang="it-IT" dirty="0"/>
          </a:p>
        </p:txBody>
      </p:sp>
      <p:sp>
        <p:nvSpPr>
          <p:cNvPr id="5" name="Segnaposto contenuto 4"/>
          <p:cNvSpPr>
            <a:spLocks noGrp="1"/>
          </p:cNvSpPr>
          <p:nvPr>
            <p:ph sz="quarter" idx="4"/>
          </p:nvPr>
        </p:nvSpPr>
        <p:spPr/>
        <p:txBody>
          <a:bodyPr>
            <a:normAutofit fontScale="70000" lnSpcReduction="20000"/>
          </a:bodyPr>
          <a:lstStyle/>
          <a:p>
            <a:pPr algn="just"/>
            <a:r>
              <a:rPr lang="it-IT" b="1" dirty="0"/>
              <a:t>Indebitamento (accreditamento) netto</a:t>
            </a:r>
            <a:r>
              <a:rPr lang="it-IT" dirty="0"/>
              <a:t>: è il risultato differenziale tra le entrate e le spese finali decurtate delle </a:t>
            </a:r>
            <a:r>
              <a:rPr lang="it-IT" u="sng" dirty="0"/>
              <a:t>operazioni finanziarie</a:t>
            </a:r>
            <a:r>
              <a:rPr lang="it-IT" dirty="0"/>
              <a:t> (per le entrate: riscossione di crediti; per le spese: partecipazioni e conferimenti, nonché anticipazioni produttive e non).</a:t>
            </a:r>
          </a:p>
          <a:p>
            <a:pPr algn="just"/>
            <a:r>
              <a:rPr lang="it-IT" b="1" dirty="0"/>
              <a:t>Entrate finali nette</a:t>
            </a:r>
            <a:r>
              <a:rPr lang="it-IT" dirty="0"/>
              <a:t>: sono le entrate finali depurate di quelle per la riscossione di crediti.</a:t>
            </a:r>
          </a:p>
          <a:p>
            <a:pPr algn="just"/>
            <a:r>
              <a:rPr lang="it-IT" b="1" dirty="0"/>
              <a:t> Spese finali nette</a:t>
            </a:r>
            <a:r>
              <a:rPr lang="it-IT" dirty="0"/>
              <a:t>: sono le spese finali depurate di quelle per la concessione di crediti.</a:t>
            </a:r>
          </a:p>
          <a:p>
            <a:endParaRPr lang="it-IT" dirty="0"/>
          </a:p>
          <a:p>
            <a:endParaRPr lang="it-IT" dirty="0"/>
          </a:p>
          <a:p>
            <a:endParaRPr lang="it-IT" dirty="0"/>
          </a:p>
        </p:txBody>
      </p:sp>
      <p:sp>
        <p:nvSpPr>
          <p:cNvPr id="6" name="Segnaposto testo 5"/>
          <p:cNvSpPr>
            <a:spLocks noGrp="1"/>
          </p:cNvSpPr>
          <p:nvPr>
            <p:ph type="body" sz="quarter" idx="1"/>
          </p:nvPr>
        </p:nvSpPr>
        <p:spPr/>
        <p:txBody>
          <a:bodyPr/>
          <a:lstStyle/>
          <a:p>
            <a:pPr algn="ctr"/>
            <a:r>
              <a:rPr lang="it-IT" dirty="0"/>
              <a:t>Contabilità pubblica (RGS)</a:t>
            </a:r>
          </a:p>
        </p:txBody>
      </p:sp>
      <p:sp>
        <p:nvSpPr>
          <p:cNvPr id="7" name="Segnaposto testo 6"/>
          <p:cNvSpPr>
            <a:spLocks noGrp="1"/>
          </p:cNvSpPr>
          <p:nvPr>
            <p:ph type="body" sz="quarter" idx="3"/>
          </p:nvPr>
        </p:nvSpPr>
        <p:spPr/>
        <p:txBody>
          <a:bodyPr/>
          <a:lstStyle/>
          <a:p>
            <a:pPr algn="ctr"/>
            <a:r>
              <a:rPr lang="it-IT" dirty="0"/>
              <a:t>Contabilità nazionale (ISTAT)</a:t>
            </a:r>
          </a:p>
        </p:txBody>
      </p:sp>
      <p:sp>
        <p:nvSpPr>
          <p:cNvPr id="9" name="CasellaDiTesto 5"/>
          <p:cNvSpPr txBox="1">
            <a:spLocks noGrp="1" noChangeArrowheads="1"/>
          </p:cNvSpPr>
          <p:nvPr>
            <p:ph type="title"/>
          </p:nvPr>
        </p:nvSpPr>
        <p:spPr bwMode="auto">
          <a:xfrm>
            <a:off x="930949" y="820796"/>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a:solidFill>
                  <a:schemeClr val="bg1"/>
                </a:solidFill>
              </a:rPr>
              <a:t>DEFINIZIONI</a:t>
            </a:r>
          </a:p>
        </p:txBody>
      </p:sp>
      <p:sp>
        <p:nvSpPr>
          <p:cNvPr id="8" name="Segnaposto numero diapositiva 7"/>
          <p:cNvSpPr>
            <a:spLocks noGrp="1"/>
          </p:cNvSpPr>
          <p:nvPr>
            <p:ph type="sldNum" sz="quarter" idx="12"/>
          </p:nvPr>
        </p:nvSpPr>
        <p:spPr/>
        <p:txBody>
          <a:bodyPr/>
          <a:lstStyle/>
          <a:p>
            <a:fld id="{B007B441-5312-499D-93C3-6E37886527FA}" type="slidenum">
              <a:rPr lang="it-IT" smtClean="0"/>
              <a:pPr/>
              <a:t>12</a:t>
            </a:fld>
            <a:endParaRPr lang="it-IT"/>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contenuto 3"/>
          <p:cNvSpPr>
            <a:spLocks noGrp="1"/>
          </p:cNvSpPr>
          <p:nvPr>
            <p:ph sz="quarter" idx="2"/>
          </p:nvPr>
        </p:nvSpPr>
        <p:spPr/>
        <p:txBody>
          <a:bodyPr>
            <a:normAutofit fontScale="92500" lnSpcReduction="20000"/>
          </a:bodyPr>
          <a:lstStyle/>
          <a:p>
            <a:pPr algn="just"/>
            <a:r>
              <a:rPr lang="it-IT" b="1" dirty="0"/>
              <a:t>Risparmio pubblico: </a:t>
            </a:r>
            <a:r>
              <a:rPr lang="it-IT" dirty="0"/>
              <a:t>differenza tra entrate correnti e spese correnti</a:t>
            </a:r>
          </a:p>
          <a:p>
            <a:pPr algn="just"/>
            <a:r>
              <a:rPr lang="it-IT" b="1" dirty="0"/>
              <a:t>Avanzo primario: </a:t>
            </a:r>
            <a:r>
              <a:rPr lang="it-IT" dirty="0"/>
              <a:t>saldo tra entrate (complessive) e spese (complessive) al netto degli interessi sul debito</a:t>
            </a:r>
            <a:endParaRPr lang="it-IT" b="1" dirty="0"/>
          </a:p>
          <a:p>
            <a:pPr algn="just"/>
            <a:r>
              <a:rPr lang="it-IT" b="1" dirty="0"/>
              <a:t>Ricorso al mercato:</a:t>
            </a:r>
            <a:r>
              <a:rPr lang="it-IT" dirty="0"/>
              <a:t> è il risultato differenziale tra il totale delle entrate finali ed il totale delle </a:t>
            </a:r>
            <a:r>
              <a:rPr lang="it-IT" u="sng" dirty="0"/>
              <a:t>spese complessive</a:t>
            </a:r>
          </a:p>
        </p:txBody>
      </p:sp>
      <p:sp>
        <p:nvSpPr>
          <p:cNvPr id="5" name="Segnaposto contenuto 4"/>
          <p:cNvSpPr>
            <a:spLocks noGrp="1"/>
          </p:cNvSpPr>
          <p:nvPr>
            <p:ph sz="quarter" idx="4"/>
          </p:nvPr>
        </p:nvSpPr>
        <p:spPr/>
        <p:txBody>
          <a:bodyPr>
            <a:normAutofit fontScale="92500" lnSpcReduction="20000"/>
          </a:bodyPr>
          <a:lstStyle/>
          <a:p>
            <a:pPr algn="just"/>
            <a:r>
              <a:rPr lang="it-IT" b="1" dirty="0"/>
              <a:t>Indebitamento netto strutturale</a:t>
            </a:r>
            <a:r>
              <a:rPr lang="it-IT" dirty="0"/>
              <a:t>: è pari all’indebitamento netto corretto per gli effetti del ciclo economico sulle componenti di bilancio e per gli effetti delle misure </a:t>
            </a:r>
            <a:r>
              <a:rPr lang="it-IT" i="1" dirty="0"/>
              <a:t>una tantum </a:t>
            </a:r>
            <a:r>
              <a:rPr lang="it-IT" dirty="0"/>
              <a:t>(influiscono solo temporaneamente sul disavanzo)</a:t>
            </a:r>
          </a:p>
          <a:p>
            <a:pPr algn="just"/>
            <a:r>
              <a:rPr lang="it-IT" b="1" dirty="0"/>
              <a:t>Avanzo (disavanzo) corrente</a:t>
            </a:r>
          </a:p>
          <a:p>
            <a:endParaRPr lang="it-IT" dirty="0"/>
          </a:p>
          <a:p>
            <a:endParaRPr lang="it-IT" dirty="0"/>
          </a:p>
          <a:p>
            <a:endParaRPr lang="it-IT" dirty="0"/>
          </a:p>
        </p:txBody>
      </p:sp>
      <p:sp>
        <p:nvSpPr>
          <p:cNvPr id="6" name="Segnaposto testo 5"/>
          <p:cNvSpPr>
            <a:spLocks noGrp="1"/>
          </p:cNvSpPr>
          <p:nvPr>
            <p:ph type="body" sz="quarter" idx="1"/>
          </p:nvPr>
        </p:nvSpPr>
        <p:spPr/>
        <p:txBody>
          <a:bodyPr/>
          <a:lstStyle/>
          <a:p>
            <a:pPr algn="ctr"/>
            <a:r>
              <a:rPr lang="it-IT" dirty="0"/>
              <a:t>Contabilità pubblica (RGS)</a:t>
            </a:r>
          </a:p>
        </p:txBody>
      </p:sp>
      <p:sp>
        <p:nvSpPr>
          <p:cNvPr id="7" name="Segnaposto testo 6"/>
          <p:cNvSpPr>
            <a:spLocks noGrp="1"/>
          </p:cNvSpPr>
          <p:nvPr>
            <p:ph type="body" sz="quarter" idx="3"/>
          </p:nvPr>
        </p:nvSpPr>
        <p:spPr/>
        <p:txBody>
          <a:bodyPr/>
          <a:lstStyle/>
          <a:p>
            <a:pPr algn="ctr"/>
            <a:r>
              <a:rPr lang="it-IT" dirty="0"/>
              <a:t>Contabilità nazionale (ISTAT)</a:t>
            </a:r>
          </a:p>
        </p:txBody>
      </p:sp>
      <p:sp>
        <p:nvSpPr>
          <p:cNvPr id="9" name="CasellaDiTesto 5"/>
          <p:cNvSpPr txBox="1">
            <a:spLocks noGrp="1" noChangeArrowheads="1"/>
          </p:cNvSpPr>
          <p:nvPr>
            <p:ph type="title"/>
          </p:nvPr>
        </p:nvSpPr>
        <p:spPr bwMode="auto">
          <a:xfrm>
            <a:off x="930949" y="820796"/>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a:solidFill>
                  <a:schemeClr val="bg1"/>
                </a:solidFill>
              </a:rPr>
              <a:t>DEFINIZIONI</a:t>
            </a:r>
          </a:p>
        </p:txBody>
      </p:sp>
      <p:sp>
        <p:nvSpPr>
          <p:cNvPr id="8" name="Segnaposto numero diapositiva 7"/>
          <p:cNvSpPr>
            <a:spLocks noGrp="1"/>
          </p:cNvSpPr>
          <p:nvPr>
            <p:ph type="sldNum" sz="quarter" idx="12"/>
          </p:nvPr>
        </p:nvSpPr>
        <p:spPr/>
        <p:txBody>
          <a:bodyPr/>
          <a:lstStyle/>
          <a:p>
            <a:fld id="{B007B441-5312-499D-93C3-6E37886527FA}" type="slidenum">
              <a:rPr lang="it-IT" smtClean="0"/>
              <a:pPr/>
              <a:t>13</a:t>
            </a:fld>
            <a:endParaRPr lang="it-IT"/>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714349" y="820796"/>
            <a:ext cx="7428364" cy="461665"/>
          </a:xfrm>
          <a:prstGeom prst="rect">
            <a:avLst/>
          </a:prstGeom>
          <a:solidFill>
            <a:schemeClr val="accent2">
              <a:lumMod val="75000"/>
            </a:schemeClr>
          </a:solidFill>
          <a:ln w="9525">
            <a:solidFill>
              <a:srgbClr val="003300"/>
            </a:solidFill>
            <a:miter lim="800000"/>
            <a:headEnd/>
            <a:tailEnd/>
          </a:ln>
        </p:spPr>
        <p:txBody>
          <a:bodyPr wrap="square">
            <a:spAutoFit/>
          </a:bodyPr>
          <a:lstStyle/>
          <a:p>
            <a:pPr algn="ctr">
              <a:defRPr/>
            </a:pPr>
            <a:r>
              <a:rPr lang="it-IT" sz="2400" b="1" dirty="0">
                <a:solidFill>
                  <a:schemeClr val="bg1"/>
                </a:solidFill>
              </a:rPr>
              <a:t>VINCOLI </a:t>
            </a:r>
            <a:r>
              <a:rPr lang="it-IT" sz="2400" b="1" dirty="0" err="1">
                <a:solidFill>
                  <a:schemeClr val="bg1"/>
                </a:solidFill>
              </a:rPr>
              <a:t>DI</a:t>
            </a:r>
            <a:r>
              <a:rPr lang="it-IT" sz="2400" b="1" dirty="0">
                <a:solidFill>
                  <a:schemeClr val="bg1"/>
                </a:solidFill>
              </a:rPr>
              <a:t> FINANZA PUBBLICA EUROPEI</a:t>
            </a:r>
          </a:p>
        </p:txBody>
      </p:sp>
      <p:sp>
        <p:nvSpPr>
          <p:cNvPr id="9" name="Segnaposto contenuto 8"/>
          <p:cNvSpPr>
            <a:spLocks noGrp="1"/>
          </p:cNvSpPr>
          <p:nvPr>
            <p:ph idx="1"/>
          </p:nvPr>
        </p:nvSpPr>
        <p:spPr/>
        <p:txBody>
          <a:bodyPr>
            <a:normAutofit fontScale="62500" lnSpcReduction="20000"/>
          </a:bodyPr>
          <a:lstStyle/>
          <a:p>
            <a:pPr algn="just"/>
            <a:r>
              <a:rPr lang="it-IT" sz="2800" dirty="0"/>
              <a:t>Nell’ambito delle procedure di sorveglianza europea, l’Italia è soggetta al braccio preventivo del Patto di Stabilità e Crescita che prevede il </a:t>
            </a:r>
            <a:r>
              <a:rPr lang="it-IT" sz="2800" u="sng" dirty="0"/>
              <a:t>percorso di avvicinamento all’Obiettivo di Medio Termine (OMT) </a:t>
            </a:r>
            <a:r>
              <a:rPr lang="it-IT" sz="2800" dirty="0"/>
              <a:t>sulla base di due criteri:</a:t>
            </a:r>
          </a:p>
          <a:p>
            <a:pPr lvl="1" algn="just"/>
            <a:r>
              <a:rPr lang="it-IT" sz="2500" b="1" dirty="0"/>
              <a:t>Regola della spesa</a:t>
            </a:r>
          </a:p>
          <a:p>
            <a:pPr lvl="1" algn="just"/>
            <a:r>
              <a:rPr lang="it-IT" sz="2600" b="1" dirty="0"/>
              <a:t>Variazione del saldo strutturale </a:t>
            </a:r>
            <a:r>
              <a:rPr lang="it-IT" sz="2600" dirty="0"/>
              <a:t>– </a:t>
            </a:r>
            <a:r>
              <a:rPr lang="it-IT" sz="2600" i="1" dirty="0"/>
              <a:t>deficit</a:t>
            </a:r>
          </a:p>
          <a:p>
            <a:pPr lvl="2" algn="just"/>
            <a:r>
              <a:rPr lang="it-IT" sz="2000" dirty="0"/>
              <a:t>L’entità annua dell’aggiustamento fiscale viene estrapolata sulla base di una </a:t>
            </a:r>
            <a:r>
              <a:rPr lang="it-IT" sz="2000" b="1" dirty="0"/>
              <a:t>matrice</a:t>
            </a:r>
            <a:r>
              <a:rPr lang="it-IT" sz="2000" dirty="0"/>
              <a:t> che contenga i seguenti parametri:</a:t>
            </a:r>
          </a:p>
          <a:p>
            <a:pPr lvl="3" algn="just"/>
            <a:r>
              <a:rPr lang="it-IT" sz="2000" dirty="0"/>
              <a:t>le condizioni cicliche dell’economia sintetizzate dall’</a:t>
            </a:r>
            <a:r>
              <a:rPr lang="it-IT" sz="2000" i="1" dirty="0"/>
              <a:t>output gap</a:t>
            </a:r>
            <a:r>
              <a:rPr lang="it-IT" sz="2000" dirty="0"/>
              <a:t>;</a:t>
            </a:r>
          </a:p>
          <a:p>
            <a:pPr lvl="3" algn="just"/>
            <a:r>
              <a:rPr lang="it-IT" sz="2000" dirty="0"/>
              <a:t>il livello del rapporto debito/PIL;</a:t>
            </a:r>
          </a:p>
          <a:p>
            <a:pPr lvl="3" algn="just"/>
            <a:r>
              <a:rPr lang="it-IT" sz="2000" dirty="0"/>
              <a:t>l’esistenza di rischi di medio periodo sulla sostenibilità delle finanze pubbliche valutate sulla base dell’indicatore S1.</a:t>
            </a:r>
          </a:p>
          <a:p>
            <a:pPr lvl="4" algn="just"/>
            <a:r>
              <a:rPr lang="it-IT" sz="1900" dirty="0"/>
              <a:t>L’indicatore di medio periodo, S1, individua la variazione del saldo primario strutturale in termini cumulati fino al 2020 tale da garantire, se mantenuta costante negli anni successivi, di raggiungere un livello di debito/PIL pari al 60% entro il 2030, e ripagare i costi di invecchiamento</a:t>
            </a:r>
          </a:p>
          <a:p>
            <a:pPr lvl="2" algn="just"/>
            <a:r>
              <a:rPr lang="it-IT" sz="2100" dirty="0"/>
              <a:t>Ad esempio, in condizioni cicliche ‘normali’ rappresentate da un </a:t>
            </a:r>
            <a:r>
              <a:rPr lang="it-IT" sz="2100" i="1" dirty="0"/>
              <a:t>output gap </a:t>
            </a:r>
            <a:r>
              <a:rPr lang="it-IT" sz="2100" dirty="0"/>
              <a:t>compreso tra -1,5% e 1,5% del </a:t>
            </a:r>
            <a:r>
              <a:rPr lang="it-IT" sz="2100" u="sng" dirty="0"/>
              <a:t>PIL potenziale</a:t>
            </a:r>
            <a:r>
              <a:rPr lang="it-IT" sz="2100" dirty="0"/>
              <a:t>, un paese che presenta un rapporto debito/PIL superiore al 60% e, sulla base di S1, rischi di sostenibilità media, deve convergere al proprio MTO attraverso una riduzione del saldo strutturale superiore a 0,5% del PIL. </a:t>
            </a:r>
          </a:p>
          <a:p>
            <a:pPr lvl="2" algn="just"/>
            <a:r>
              <a:rPr lang="it-IT" sz="2000" dirty="0"/>
              <a:t>L’OMT coincide con il pareggio di bilancio (indebitamento netto pari allo 0% del PIL)</a:t>
            </a:r>
          </a:p>
          <a:p>
            <a:pPr lvl="2" algn="just"/>
            <a:r>
              <a:rPr lang="it-IT" sz="2000" dirty="0"/>
              <a:t>L’OMT è definito in termini strutturali</a:t>
            </a:r>
          </a:p>
          <a:p>
            <a:pPr lvl="2" algn="just"/>
            <a:r>
              <a:rPr lang="it-IT" sz="2000" dirty="0"/>
              <a:t>Saldo del conto economico delle amministrazioni pubbliche</a:t>
            </a:r>
          </a:p>
        </p:txBody>
      </p:sp>
      <p:sp>
        <p:nvSpPr>
          <p:cNvPr id="6" name="Segnaposto numero diapositiva 5"/>
          <p:cNvSpPr>
            <a:spLocks noGrp="1"/>
          </p:cNvSpPr>
          <p:nvPr>
            <p:ph type="sldNum" sz="quarter" idx="15"/>
          </p:nvPr>
        </p:nvSpPr>
        <p:spPr/>
        <p:txBody>
          <a:bodyPr/>
          <a:lstStyle/>
          <a:p>
            <a:fld id="{B007B441-5312-499D-93C3-6E37886527FA}" type="slidenum">
              <a:rPr lang="it-IT" smtClean="0"/>
              <a:pPr/>
              <a:t>14</a:t>
            </a:fld>
            <a:endParaRPr lang="it-IT"/>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785787" y="820796"/>
            <a:ext cx="7356926" cy="461665"/>
          </a:xfrm>
          <a:prstGeom prst="rect">
            <a:avLst/>
          </a:prstGeom>
          <a:solidFill>
            <a:schemeClr val="accent2">
              <a:lumMod val="75000"/>
            </a:schemeClr>
          </a:solidFill>
          <a:ln w="9525">
            <a:solidFill>
              <a:srgbClr val="003300"/>
            </a:solidFill>
            <a:miter lim="800000"/>
            <a:headEnd/>
            <a:tailEnd/>
          </a:ln>
        </p:spPr>
        <p:txBody>
          <a:bodyPr wrap="square">
            <a:spAutoFit/>
          </a:bodyPr>
          <a:lstStyle/>
          <a:p>
            <a:pPr algn="ctr">
              <a:defRPr/>
            </a:pPr>
            <a:r>
              <a:rPr lang="it-IT" sz="2400" b="1" dirty="0">
                <a:solidFill>
                  <a:schemeClr val="bg1"/>
                </a:solidFill>
              </a:rPr>
              <a:t>VINCOLI </a:t>
            </a:r>
            <a:r>
              <a:rPr lang="it-IT" sz="2400" b="1" dirty="0" err="1">
                <a:solidFill>
                  <a:schemeClr val="bg1"/>
                </a:solidFill>
              </a:rPr>
              <a:t>DI</a:t>
            </a:r>
            <a:r>
              <a:rPr lang="it-IT" sz="2400" b="1" dirty="0">
                <a:solidFill>
                  <a:schemeClr val="bg1"/>
                </a:solidFill>
              </a:rPr>
              <a:t> FINANZA PUBBLICA EUROPEI</a:t>
            </a:r>
          </a:p>
        </p:txBody>
      </p:sp>
      <p:sp>
        <p:nvSpPr>
          <p:cNvPr id="6" name="Segnaposto numero diapositiva 5"/>
          <p:cNvSpPr>
            <a:spLocks noGrp="1"/>
          </p:cNvSpPr>
          <p:nvPr>
            <p:ph type="sldNum" sz="quarter" idx="15"/>
          </p:nvPr>
        </p:nvSpPr>
        <p:spPr/>
        <p:txBody>
          <a:bodyPr/>
          <a:lstStyle/>
          <a:p>
            <a:fld id="{B007B441-5312-499D-93C3-6E37886527FA}" type="slidenum">
              <a:rPr lang="it-IT" smtClean="0"/>
              <a:pPr/>
              <a:t>15</a:t>
            </a:fld>
            <a:endParaRPr lang="it-IT"/>
          </a:p>
        </p:txBody>
      </p:sp>
      <p:pic>
        <p:nvPicPr>
          <p:cNvPr id="2" name="Immagine 1"/>
          <p:cNvPicPr>
            <a:picLocks noChangeAspect="1"/>
          </p:cNvPicPr>
          <p:nvPr/>
        </p:nvPicPr>
        <p:blipFill>
          <a:blip r:embed="rId3"/>
          <a:stretch>
            <a:fillRect/>
          </a:stretch>
        </p:blipFill>
        <p:spPr>
          <a:xfrm>
            <a:off x="497565" y="1467127"/>
            <a:ext cx="5904656" cy="4346922"/>
          </a:xfrm>
          <a:prstGeom prst="rect">
            <a:avLst/>
          </a:prstGeom>
        </p:spPr>
      </p:pic>
      <p:sp>
        <p:nvSpPr>
          <p:cNvPr id="3" name="CasellaDiTesto 2"/>
          <p:cNvSpPr txBox="1"/>
          <p:nvPr/>
        </p:nvSpPr>
        <p:spPr>
          <a:xfrm>
            <a:off x="467544" y="6523603"/>
            <a:ext cx="6480720" cy="230832"/>
          </a:xfrm>
          <a:prstGeom prst="rect">
            <a:avLst/>
          </a:prstGeom>
          <a:noFill/>
        </p:spPr>
        <p:txBody>
          <a:bodyPr wrap="square" rtlCol="0">
            <a:spAutoFit/>
          </a:bodyPr>
          <a:lstStyle/>
          <a:p>
            <a:pPr algn="just"/>
            <a:r>
              <a:rPr lang="it-IT" sz="900" dirty="0"/>
              <a:t>Fonte: Codice di Condotta sull’attuazione del PSC e </a:t>
            </a:r>
            <a:r>
              <a:rPr lang="en-US" sz="900" dirty="0" err="1"/>
              <a:t>Vademecum</a:t>
            </a:r>
            <a:r>
              <a:rPr lang="en-US" sz="900" dirty="0"/>
              <a:t> on the stability and growth pact - 2018 edition</a:t>
            </a:r>
            <a:endParaRPr lang="it-IT" sz="900" dirty="0"/>
          </a:p>
        </p:txBody>
      </p:sp>
      <p:sp>
        <p:nvSpPr>
          <p:cNvPr id="5" name="CasellaDiTesto 4"/>
          <p:cNvSpPr txBox="1"/>
          <p:nvPr/>
        </p:nvSpPr>
        <p:spPr>
          <a:xfrm>
            <a:off x="467544" y="5877272"/>
            <a:ext cx="7200800" cy="461665"/>
          </a:xfrm>
          <a:prstGeom prst="rect">
            <a:avLst/>
          </a:prstGeom>
          <a:noFill/>
        </p:spPr>
        <p:txBody>
          <a:bodyPr wrap="square" rtlCol="0">
            <a:spAutoFit/>
          </a:bodyPr>
          <a:lstStyle/>
          <a:p>
            <a:pPr algn="just"/>
            <a:r>
              <a:rPr lang="en-US" sz="1200" dirty="0"/>
              <a:t>The “</a:t>
            </a:r>
            <a:r>
              <a:rPr lang="en-US" sz="1200" i="1" dirty="0"/>
              <a:t>sustainability risk</a:t>
            </a:r>
            <a:r>
              <a:rPr lang="en-US" sz="1200" dirty="0"/>
              <a:t>” in the </a:t>
            </a:r>
            <a:r>
              <a:rPr lang="en-US" sz="1200" b="1" dirty="0"/>
              <a:t>matrix</a:t>
            </a:r>
            <a:r>
              <a:rPr lang="en-US" sz="1200" dirty="0"/>
              <a:t> specifying the annual fiscal adjustment refers to the medium-term overall debt sustainability as measured by the S1 indicator, among other information</a:t>
            </a:r>
            <a:endParaRPr lang="it-IT" sz="1200" dirty="0"/>
          </a:p>
        </p:txBody>
      </p:sp>
      <p:sp>
        <p:nvSpPr>
          <p:cNvPr id="7" name="CasellaDiTesto 6"/>
          <p:cNvSpPr txBox="1"/>
          <p:nvPr/>
        </p:nvSpPr>
        <p:spPr>
          <a:xfrm>
            <a:off x="6228184" y="1700509"/>
            <a:ext cx="2376264" cy="3970318"/>
          </a:xfrm>
          <a:prstGeom prst="rect">
            <a:avLst/>
          </a:prstGeom>
          <a:noFill/>
        </p:spPr>
        <p:txBody>
          <a:bodyPr wrap="square" rtlCol="0">
            <a:spAutoFit/>
          </a:bodyPr>
          <a:lstStyle/>
          <a:p>
            <a:pPr algn="just"/>
            <a:r>
              <a:rPr lang="en-US" sz="1400" dirty="0"/>
              <a:t>The matrix is symmetrical, differentiating between larger fiscal effort to be undertaken during better times and a smaller fiscal effort to be undertaken during difficult economic conditions. In addition, the required effort is also greater for Member States with </a:t>
            </a:r>
            <a:r>
              <a:rPr lang="en-US" sz="1400" dirty="0" err="1"/>
              <a:t>unfavourable</a:t>
            </a:r>
            <a:r>
              <a:rPr lang="en-US" sz="1400" dirty="0"/>
              <a:t> overall fiscal positions, i.e. where </a:t>
            </a:r>
            <a:r>
              <a:rPr lang="en-US" sz="1400" b="1" u="sng" dirty="0"/>
              <a:t>fiscal sustainability </a:t>
            </a:r>
            <a:r>
              <a:rPr lang="en-US" sz="1400" dirty="0"/>
              <a:t>is at risk or the debt-to-GDP ratio is above the 60% of GDP reference value of the Treaty.</a:t>
            </a:r>
            <a:endParaRPr lang="it-IT" sz="1400" dirty="0"/>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785787" y="820796"/>
            <a:ext cx="7356926" cy="461665"/>
          </a:xfrm>
          <a:prstGeom prst="rect">
            <a:avLst/>
          </a:prstGeom>
          <a:solidFill>
            <a:schemeClr val="accent2">
              <a:lumMod val="75000"/>
            </a:schemeClr>
          </a:solidFill>
          <a:ln w="9525">
            <a:solidFill>
              <a:srgbClr val="003300"/>
            </a:solidFill>
            <a:miter lim="800000"/>
            <a:headEnd/>
            <a:tailEnd/>
          </a:ln>
        </p:spPr>
        <p:txBody>
          <a:bodyPr wrap="square">
            <a:spAutoFit/>
          </a:bodyPr>
          <a:lstStyle/>
          <a:p>
            <a:pPr algn="ctr">
              <a:defRPr/>
            </a:pPr>
            <a:r>
              <a:rPr lang="it-IT" sz="2400" b="1" dirty="0">
                <a:solidFill>
                  <a:schemeClr val="bg1"/>
                </a:solidFill>
              </a:rPr>
              <a:t>VINCOLI </a:t>
            </a:r>
            <a:r>
              <a:rPr lang="it-IT" sz="2400" b="1" dirty="0" err="1">
                <a:solidFill>
                  <a:schemeClr val="bg1"/>
                </a:solidFill>
              </a:rPr>
              <a:t>DI</a:t>
            </a:r>
            <a:r>
              <a:rPr lang="it-IT" sz="2400" b="1" dirty="0">
                <a:solidFill>
                  <a:schemeClr val="bg1"/>
                </a:solidFill>
              </a:rPr>
              <a:t> FINANZA PUBBLICA EUROPEI</a:t>
            </a:r>
          </a:p>
        </p:txBody>
      </p:sp>
      <p:pic>
        <p:nvPicPr>
          <p:cNvPr id="2" name="Segnaposto contenuto 1"/>
          <p:cNvPicPr>
            <a:picLocks noGrp="1" noChangeAspect="1"/>
          </p:cNvPicPr>
          <p:nvPr>
            <p:ph idx="1"/>
          </p:nvPr>
        </p:nvPicPr>
        <p:blipFill>
          <a:blip r:embed="rId2"/>
          <a:stretch>
            <a:fillRect/>
          </a:stretch>
        </p:blipFill>
        <p:spPr>
          <a:xfrm>
            <a:off x="1187624" y="1700808"/>
            <a:ext cx="6624736" cy="3960440"/>
          </a:xfrm>
          <a:prstGeom prst="rect">
            <a:avLst/>
          </a:prstGeom>
        </p:spPr>
      </p:pic>
      <p:sp>
        <p:nvSpPr>
          <p:cNvPr id="6" name="Segnaposto numero diapositiva 5"/>
          <p:cNvSpPr>
            <a:spLocks noGrp="1"/>
          </p:cNvSpPr>
          <p:nvPr>
            <p:ph type="sldNum" sz="quarter" idx="15"/>
          </p:nvPr>
        </p:nvSpPr>
        <p:spPr/>
        <p:txBody>
          <a:bodyPr/>
          <a:lstStyle/>
          <a:p>
            <a:fld id="{B007B441-5312-499D-93C3-6E37886527FA}" type="slidenum">
              <a:rPr lang="it-IT" smtClean="0"/>
              <a:pPr/>
              <a:t>16</a:t>
            </a:fld>
            <a:endParaRPr lang="it-IT"/>
          </a:p>
        </p:txBody>
      </p:sp>
      <p:sp>
        <p:nvSpPr>
          <p:cNvPr id="3" name="CasellaDiTesto 2"/>
          <p:cNvSpPr txBox="1"/>
          <p:nvPr/>
        </p:nvSpPr>
        <p:spPr>
          <a:xfrm>
            <a:off x="1511922" y="5661248"/>
            <a:ext cx="5904656" cy="276999"/>
          </a:xfrm>
          <a:prstGeom prst="rect">
            <a:avLst/>
          </a:prstGeom>
          <a:noFill/>
        </p:spPr>
        <p:txBody>
          <a:bodyPr wrap="square" rtlCol="0">
            <a:spAutoFit/>
          </a:bodyPr>
          <a:lstStyle/>
          <a:p>
            <a:r>
              <a:rPr lang="it-IT" sz="1200" dirty="0"/>
              <a:t>Fonte: DEF 2018</a:t>
            </a:r>
          </a:p>
        </p:txBody>
      </p:sp>
      <p:sp>
        <p:nvSpPr>
          <p:cNvPr id="5" name="Ovale 4"/>
          <p:cNvSpPr/>
          <p:nvPr/>
        </p:nvSpPr>
        <p:spPr>
          <a:xfrm>
            <a:off x="4932040" y="5229200"/>
            <a:ext cx="720080" cy="50485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Ovale 7"/>
          <p:cNvSpPr/>
          <p:nvPr/>
        </p:nvSpPr>
        <p:spPr>
          <a:xfrm>
            <a:off x="5814269" y="5229200"/>
            <a:ext cx="720080" cy="50485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0" name="Ovale 9"/>
          <p:cNvSpPr/>
          <p:nvPr/>
        </p:nvSpPr>
        <p:spPr>
          <a:xfrm>
            <a:off x="6453274" y="5259304"/>
            <a:ext cx="720080" cy="50485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1" name="Ovale 10"/>
          <p:cNvSpPr/>
          <p:nvPr/>
        </p:nvSpPr>
        <p:spPr>
          <a:xfrm>
            <a:off x="7088459" y="5259304"/>
            <a:ext cx="720080" cy="50485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33506730"/>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785787" y="820796"/>
            <a:ext cx="7356926" cy="461665"/>
          </a:xfrm>
          <a:prstGeom prst="rect">
            <a:avLst/>
          </a:prstGeom>
          <a:solidFill>
            <a:schemeClr val="accent2">
              <a:lumMod val="75000"/>
            </a:schemeClr>
          </a:solidFill>
          <a:ln w="9525">
            <a:solidFill>
              <a:srgbClr val="003300"/>
            </a:solidFill>
            <a:miter lim="800000"/>
            <a:headEnd/>
            <a:tailEnd/>
          </a:ln>
        </p:spPr>
        <p:txBody>
          <a:bodyPr wrap="square">
            <a:spAutoFit/>
          </a:bodyPr>
          <a:lstStyle/>
          <a:p>
            <a:pPr algn="ctr">
              <a:defRPr/>
            </a:pPr>
            <a:r>
              <a:rPr lang="it-IT" sz="2400" b="1" dirty="0">
                <a:solidFill>
                  <a:schemeClr val="bg1"/>
                </a:solidFill>
              </a:rPr>
              <a:t>VINCOLI </a:t>
            </a:r>
            <a:r>
              <a:rPr lang="it-IT" sz="2400" b="1" dirty="0" err="1">
                <a:solidFill>
                  <a:schemeClr val="bg1"/>
                </a:solidFill>
              </a:rPr>
              <a:t>DI</a:t>
            </a:r>
            <a:r>
              <a:rPr lang="it-IT" sz="2400" b="1" dirty="0">
                <a:solidFill>
                  <a:schemeClr val="bg1"/>
                </a:solidFill>
              </a:rPr>
              <a:t> FINANZA PUBBLICA EUROPEI</a:t>
            </a:r>
          </a:p>
        </p:txBody>
      </p:sp>
      <p:sp>
        <p:nvSpPr>
          <p:cNvPr id="9" name="Segnaposto contenuto 8"/>
          <p:cNvSpPr>
            <a:spLocks noGrp="1"/>
          </p:cNvSpPr>
          <p:nvPr>
            <p:ph idx="1"/>
          </p:nvPr>
        </p:nvSpPr>
        <p:spPr/>
        <p:txBody>
          <a:bodyPr>
            <a:noAutofit/>
          </a:bodyPr>
          <a:lstStyle/>
          <a:p>
            <a:pPr algn="just"/>
            <a:r>
              <a:rPr lang="it-IT" sz="1500" dirty="0"/>
              <a:t>Si hanno </a:t>
            </a:r>
            <a:r>
              <a:rPr lang="it-IT" sz="1500" b="1" dirty="0"/>
              <a:t>deviazioni significative </a:t>
            </a:r>
            <a:r>
              <a:rPr lang="it-IT" sz="1500" dirty="0"/>
              <a:t>dal percorso di avvicinamento all’MTO nel caso in cui, sulla base dei dati consolidati </a:t>
            </a:r>
            <a:r>
              <a:rPr lang="it-IT" sz="1500" i="1" dirty="0"/>
              <a:t>ex post</a:t>
            </a:r>
            <a:r>
              <a:rPr lang="it-IT" sz="1500" dirty="0"/>
              <a:t>, si rilevi uno scostamento di 0,5% del PIL su un anno, o, in media, di 0,25% sui precedenti due anni, rispetto agli aggiustamenti richiesti dai criteri della variazione del saldo strutturale e della regola di spesa. 	</a:t>
            </a:r>
          </a:p>
          <a:p>
            <a:pPr algn="just"/>
            <a:r>
              <a:rPr lang="it-IT" sz="1500" dirty="0"/>
              <a:t>È ora possibile che uno Stato possa essere in pareggio strutturale ed avere al contempo un disavanzo nominale</a:t>
            </a:r>
          </a:p>
          <a:p>
            <a:pPr algn="just"/>
            <a:r>
              <a:rPr lang="it-IT" sz="1500" dirty="0"/>
              <a:t>Tale regola può variare in relazione all’andamento del ciclo economico (</a:t>
            </a:r>
            <a:r>
              <a:rPr lang="it-IT" sz="1500" i="1" dirty="0" err="1"/>
              <a:t>good</a:t>
            </a:r>
            <a:r>
              <a:rPr lang="it-IT" sz="1500" i="1" dirty="0"/>
              <a:t> or bad </a:t>
            </a:r>
            <a:r>
              <a:rPr lang="it-IT" sz="1500" i="1" dirty="0" err="1"/>
              <a:t>times</a:t>
            </a:r>
            <a:r>
              <a:rPr lang="it-IT" sz="1500" dirty="0"/>
              <a:t>).</a:t>
            </a:r>
          </a:p>
          <a:p>
            <a:pPr algn="just"/>
            <a:r>
              <a:rPr lang="it-IT" sz="1500" dirty="0"/>
              <a:t>Deviazioni temporanee dalla misura dello 0,5% possono essere ammesse, oltre che in presenza di eventi eccezionali, anche a seguito della concessione di margini di flessibilità europei.</a:t>
            </a:r>
          </a:p>
          <a:p>
            <a:pPr algn="just"/>
            <a:r>
              <a:rPr lang="it-IT" sz="1500" dirty="0"/>
              <a:t>Nelle Comunicazioni sull’implementazione del Semestre Europeo 2017, la Commissione Europea ha, tuttavia, ritenuto utile specificare che la valutazione sulla </a:t>
            </a:r>
            <a:r>
              <a:rPr lang="it-IT" sz="1500" i="1" dirty="0" err="1"/>
              <a:t>compliance</a:t>
            </a:r>
            <a:r>
              <a:rPr lang="it-IT" sz="1500" i="1" dirty="0"/>
              <a:t> </a:t>
            </a:r>
            <a:r>
              <a:rPr lang="it-IT" sz="1500" dirty="0"/>
              <a:t>con i requisiti del PSC delle misure di bilancio da adottare per il 2018 sarebbe stata effettuata in base a un margine di discrezionalità al fine di tenere in considerazione l’obiettivo di raggiungere una </a:t>
            </a:r>
            <a:r>
              <a:rPr lang="it-IT" sz="1500" i="1" dirty="0" err="1"/>
              <a:t>stance</a:t>
            </a:r>
            <a:r>
              <a:rPr lang="it-IT" sz="1500" i="1" dirty="0"/>
              <a:t> </a:t>
            </a:r>
            <a:r>
              <a:rPr lang="it-IT" sz="1500" dirty="0"/>
              <a:t>fiscale in grado di rafforzare le prospettive di crescita e al contempo di garantire la sostenibilità delle finanze pubbliche nell’Area dell’Euro. </a:t>
            </a:r>
          </a:p>
        </p:txBody>
      </p:sp>
      <p:sp>
        <p:nvSpPr>
          <p:cNvPr id="6" name="Segnaposto numero diapositiva 5"/>
          <p:cNvSpPr>
            <a:spLocks noGrp="1"/>
          </p:cNvSpPr>
          <p:nvPr>
            <p:ph type="sldNum" sz="quarter" idx="15"/>
          </p:nvPr>
        </p:nvSpPr>
        <p:spPr/>
        <p:txBody>
          <a:bodyPr/>
          <a:lstStyle/>
          <a:p>
            <a:fld id="{B007B441-5312-499D-93C3-6E37886527FA}" type="slidenum">
              <a:rPr lang="it-IT" smtClean="0"/>
              <a:pPr/>
              <a:t>17</a:t>
            </a:fld>
            <a:endParaRPr lang="it-IT"/>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785787" y="820796"/>
            <a:ext cx="7356926" cy="461665"/>
          </a:xfrm>
          <a:prstGeom prst="rect">
            <a:avLst/>
          </a:prstGeom>
          <a:solidFill>
            <a:schemeClr val="accent2">
              <a:lumMod val="75000"/>
            </a:schemeClr>
          </a:solidFill>
          <a:ln w="9525">
            <a:solidFill>
              <a:srgbClr val="003300"/>
            </a:solidFill>
            <a:miter lim="800000"/>
            <a:headEnd/>
            <a:tailEnd/>
          </a:ln>
        </p:spPr>
        <p:txBody>
          <a:bodyPr wrap="square">
            <a:spAutoFit/>
          </a:bodyPr>
          <a:lstStyle/>
          <a:p>
            <a:pPr algn="ctr">
              <a:defRPr/>
            </a:pPr>
            <a:r>
              <a:rPr lang="it-IT" sz="2400" b="1" dirty="0">
                <a:solidFill>
                  <a:schemeClr val="bg1"/>
                </a:solidFill>
              </a:rPr>
              <a:t>VINCOLI </a:t>
            </a:r>
            <a:r>
              <a:rPr lang="it-IT" sz="2400" b="1" dirty="0" err="1">
                <a:solidFill>
                  <a:schemeClr val="bg1"/>
                </a:solidFill>
              </a:rPr>
              <a:t>DI</a:t>
            </a:r>
            <a:r>
              <a:rPr lang="it-IT" sz="2400" b="1" dirty="0">
                <a:solidFill>
                  <a:schemeClr val="bg1"/>
                </a:solidFill>
              </a:rPr>
              <a:t> FINANZA PUBBLICA EUROPEI</a:t>
            </a:r>
          </a:p>
        </p:txBody>
      </p:sp>
      <p:sp>
        <p:nvSpPr>
          <p:cNvPr id="9" name="Segnaposto contenuto 8"/>
          <p:cNvSpPr>
            <a:spLocks noGrp="1"/>
          </p:cNvSpPr>
          <p:nvPr>
            <p:ph idx="1"/>
          </p:nvPr>
        </p:nvSpPr>
        <p:spPr/>
        <p:txBody>
          <a:bodyPr>
            <a:noAutofit/>
          </a:bodyPr>
          <a:lstStyle/>
          <a:p>
            <a:pPr marL="0" indent="0" algn="just">
              <a:buNone/>
            </a:pPr>
            <a:r>
              <a:rPr lang="it-IT" sz="1500" dirty="0"/>
              <a:t> </a:t>
            </a:r>
          </a:p>
        </p:txBody>
      </p:sp>
      <p:sp>
        <p:nvSpPr>
          <p:cNvPr id="6" name="Segnaposto numero diapositiva 5"/>
          <p:cNvSpPr>
            <a:spLocks noGrp="1"/>
          </p:cNvSpPr>
          <p:nvPr>
            <p:ph type="sldNum" sz="quarter" idx="15"/>
          </p:nvPr>
        </p:nvSpPr>
        <p:spPr/>
        <p:txBody>
          <a:bodyPr/>
          <a:lstStyle/>
          <a:p>
            <a:fld id="{B007B441-5312-499D-93C3-6E37886527FA}" type="slidenum">
              <a:rPr lang="it-IT" smtClean="0"/>
              <a:pPr/>
              <a:t>18</a:t>
            </a:fld>
            <a:endParaRPr lang="it-IT"/>
          </a:p>
        </p:txBody>
      </p:sp>
      <p:pic>
        <p:nvPicPr>
          <p:cNvPr id="2" name="Immagine 1"/>
          <p:cNvPicPr>
            <a:picLocks noChangeAspect="1"/>
          </p:cNvPicPr>
          <p:nvPr/>
        </p:nvPicPr>
        <p:blipFill>
          <a:blip r:embed="rId3"/>
          <a:stretch>
            <a:fillRect/>
          </a:stretch>
        </p:blipFill>
        <p:spPr>
          <a:xfrm>
            <a:off x="1009650" y="1528762"/>
            <a:ext cx="7124700" cy="3800475"/>
          </a:xfrm>
          <a:prstGeom prst="rect">
            <a:avLst/>
          </a:prstGeom>
        </p:spPr>
      </p:pic>
      <p:sp>
        <p:nvSpPr>
          <p:cNvPr id="3" name="CasellaDiTesto 2"/>
          <p:cNvSpPr txBox="1"/>
          <p:nvPr/>
        </p:nvSpPr>
        <p:spPr>
          <a:xfrm>
            <a:off x="1043608" y="5532262"/>
            <a:ext cx="4104456" cy="307777"/>
          </a:xfrm>
          <a:prstGeom prst="rect">
            <a:avLst/>
          </a:prstGeom>
          <a:noFill/>
        </p:spPr>
        <p:txBody>
          <a:bodyPr wrap="square" rtlCol="0">
            <a:spAutoFit/>
          </a:bodyPr>
          <a:lstStyle/>
          <a:p>
            <a:r>
              <a:rPr lang="it-IT" sz="1400" dirty="0"/>
              <a:t>Fonte: DEF 2018</a:t>
            </a:r>
          </a:p>
        </p:txBody>
      </p:sp>
      <p:sp>
        <p:nvSpPr>
          <p:cNvPr id="5" name="Ovale 4"/>
          <p:cNvSpPr/>
          <p:nvPr/>
        </p:nvSpPr>
        <p:spPr>
          <a:xfrm>
            <a:off x="4338105" y="3573016"/>
            <a:ext cx="467790" cy="28803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Ovale 7"/>
          <p:cNvSpPr/>
          <p:nvPr/>
        </p:nvSpPr>
        <p:spPr>
          <a:xfrm>
            <a:off x="5076056" y="3573016"/>
            <a:ext cx="467790" cy="28803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0" name="Ovale 9"/>
          <p:cNvSpPr/>
          <p:nvPr/>
        </p:nvSpPr>
        <p:spPr>
          <a:xfrm>
            <a:off x="5762477" y="3573016"/>
            <a:ext cx="467790" cy="28803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1" name="Ovale 10"/>
          <p:cNvSpPr/>
          <p:nvPr/>
        </p:nvSpPr>
        <p:spPr>
          <a:xfrm>
            <a:off x="6609743" y="3573016"/>
            <a:ext cx="467790" cy="28803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Freccia a destra rientrata 6"/>
          <p:cNvSpPr/>
          <p:nvPr/>
        </p:nvSpPr>
        <p:spPr>
          <a:xfrm>
            <a:off x="251520" y="4005064"/>
            <a:ext cx="720080" cy="216024"/>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2" name="Freccia a destra rientrata 11"/>
          <p:cNvSpPr/>
          <p:nvPr/>
        </p:nvSpPr>
        <p:spPr>
          <a:xfrm>
            <a:off x="186730" y="5023484"/>
            <a:ext cx="720080" cy="216024"/>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3" name="Ovale 12"/>
          <p:cNvSpPr/>
          <p:nvPr/>
        </p:nvSpPr>
        <p:spPr>
          <a:xfrm>
            <a:off x="5076056" y="5063616"/>
            <a:ext cx="467790" cy="288032"/>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4" name="Ovale 13"/>
          <p:cNvSpPr/>
          <p:nvPr/>
        </p:nvSpPr>
        <p:spPr>
          <a:xfrm>
            <a:off x="5796601" y="5027147"/>
            <a:ext cx="467790" cy="288032"/>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753263701"/>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820796"/>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a:solidFill>
                  <a:schemeClr val="bg1"/>
                </a:solidFill>
              </a:rPr>
              <a:t>FISCAL COMPACT</a:t>
            </a:r>
          </a:p>
        </p:txBody>
      </p:sp>
      <p:sp>
        <p:nvSpPr>
          <p:cNvPr id="9" name="Segnaposto contenuto 8"/>
          <p:cNvSpPr>
            <a:spLocks noGrp="1"/>
          </p:cNvSpPr>
          <p:nvPr>
            <p:ph idx="1"/>
          </p:nvPr>
        </p:nvSpPr>
        <p:spPr/>
        <p:txBody>
          <a:bodyPr>
            <a:normAutofit fontScale="62500" lnSpcReduction="20000"/>
          </a:bodyPr>
          <a:lstStyle/>
          <a:p>
            <a:pPr algn="just"/>
            <a:r>
              <a:rPr lang="it-IT" sz="2800" dirty="0"/>
              <a:t>L’indebitamento netto strutturale esprime il saldo corretto per il ciclo (dunque al netto dell’impatto delle fluttuazioni economiche). </a:t>
            </a:r>
          </a:p>
          <a:p>
            <a:pPr lvl="1" algn="just"/>
            <a:r>
              <a:rPr lang="it-IT" sz="2600" dirty="0"/>
              <a:t>Esso consente di distinguere le variazioni automatiche di entrata e di spesa (stabilizzatori automatici) rispetto alla componente discrezionale di politica fiscale (</a:t>
            </a:r>
            <a:r>
              <a:rPr lang="it-IT" sz="2600" i="1" dirty="0"/>
              <a:t>fiscal stance</a:t>
            </a:r>
            <a:r>
              <a:rPr lang="it-IT" sz="2600" dirty="0"/>
              <a:t>);</a:t>
            </a:r>
          </a:p>
          <a:p>
            <a:pPr lvl="1" algn="just"/>
            <a:r>
              <a:rPr lang="it-IT" sz="2600" dirty="0"/>
              <a:t>il </a:t>
            </a:r>
            <a:r>
              <a:rPr lang="it-IT" sz="2600" b="1" dirty="0"/>
              <a:t>PIL potenziale</a:t>
            </a:r>
            <a:r>
              <a:rPr lang="it-IT" sz="2600" dirty="0"/>
              <a:t> rappresenta il livello teorico massimo di produzione che un paese può raggiungere senza causare tensioni inflazionistiche (quanto cioè l’economia produrrebbe in normali condizioni di domanda, cioè in assenza di una debolezza ciclica della domanda);</a:t>
            </a:r>
          </a:p>
          <a:p>
            <a:pPr lvl="1" algn="just"/>
            <a:r>
              <a:rPr lang="it-IT" sz="2600" dirty="0"/>
              <a:t>il calcolo del PIL potenziale è una stima statistica piuttosto discrezionale e sottostimata;</a:t>
            </a:r>
          </a:p>
          <a:p>
            <a:pPr lvl="1" algn="just"/>
            <a:r>
              <a:rPr lang="it-IT" sz="2600" dirty="0"/>
              <a:t>In presenza di un prodotto potenziale negativo in uno Stato membro, le regole europee impongono una correzione dei saldi strutturali di bilanci, cioè manovre “di aggiustamento” o “restrittive”. Un prodotto potenziale positivo non richiede questo tipo di intervento, ma potrebbe al contrario suggerire che la crisi è determinata da fattori ciclici, come una caduta della domanda, e quindi richiedere manovre anticicliche, espansive, a sostegno della domanda;</a:t>
            </a:r>
          </a:p>
          <a:p>
            <a:pPr lvl="1" algn="just"/>
            <a:r>
              <a:rPr lang="it-IT" sz="2600" dirty="0"/>
              <a:t>la deviazione del PIL effettivo rispetto al valore potenziale è rappresentato dall’ </a:t>
            </a:r>
            <a:r>
              <a:rPr lang="it-IT" sz="2600" b="1" i="1" dirty="0"/>
              <a:t>output gap</a:t>
            </a:r>
            <a:r>
              <a:rPr lang="it-IT" sz="2600" dirty="0"/>
              <a:t> (pari alla differenza in livello tra PIL effettivo e PIL potenziale, rapportata al PIL potenziale).</a:t>
            </a:r>
          </a:p>
        </p:txBody>
      </p:sp>
      <p:sp>
        <p:nvSpPr>
          <p:cNvPr id="6" name="Segnaposto numero diapositiva 5"/>
          <p:cNvSpPr>
            <a:spLocks noGrp="1"/>
          </p:cNvSpPr>
          <p:nvPr>
            <p:ph type="sldNum" sz="quarter" idx="15"/>
          </p:nvPr>
        </p:nvSpPr>
        <p:spPr/>
        <p:txBody>
          <a:bodyPr/>
          <a:lstStyle/>
          <a:p>
            <a:fld id="{B007B441-5312-499D-93C3-6E37886527FA}" type="slidenum">
              <a:rPr lang="it-IT" smtClean="0"/>
              <a:pPr/>
              <a:t>19</a:t>
            </a:fld>
            <a:endParaRPr lang="it-IT"/>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820796"/>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a:solidFill>
                  <a:schemeClr val="bg1"/>
                </a:solidFill>
              </a:rPr>
              <a:t>INQUADRAMENTO NORMATIVO</a:t>
            </a:r>
          </a:p>
        </p:txBody>
      </p:sp>
      <p:sp>
        <p:nvSpPr>
          <p:cNvPr id="9" name="Segnaposto contenuto 8"/>
          <p:cNvSpPr>
            <a:spLocks noGrp="1"/>
          </p:cNvSpPr>
          <p:nvPr>
            <p:ph idx="1"/>
          </p:nvPr>
        </p:nvSpPr>
        <p:spPr>
          <a:xfrm>
            <a:off x="428596" y="1428736"/>
            <a:ext cx="7467600" cy="5043510"/>
          </a:xfrm>
        </p:spPr>
        <p:txBody>
          <a:bodyPr>
            <a:noAutofit/>
          </a:bodyPr>
          <a:lstStyle/>
          <a:p>
            <a:pPr algn="just"/>
            <a:r>
              <a:rPr lang="it-IT" sz="1800" dirty="0"/>
              <a:t>Trattato di Maastricht sottoscritto l’11 dicembre 1991</a:t>
            </a:r>
          </a:p>
          <a:p>
            <a:pPr lvl="1" algn="just"/>
            <a:r>
              <a:rPr lang="it-IT" sz="1800" dirty="0"/>
              <a:t>Definiti alcuni </a:t>
            </a:r>
            <a:r>
              <a:rPr lang="it-IT" sz="1800" u="sng" dirty="0"/>
              <a:t>parametri di convergenza </a:t>
            </a:r>
            <a:r>
              <a:rPr lang="it-IT" sz="1800" dirty="0"/>
              <a:t>per la partecipazione dei paesi comunitari all’euro: l’adozione di una moneta unica richiede un elevato grado di convergenza economica e finanziaria tra gli Stati membri con il fine di raggiungere una effettiva integrazione tra gli stessi</a:t>
            </a:r>
          </a:p>
          <a:p>
            <a:pPr lvl="1" algn="just"/>
            <a:r>
              <a:rPr lang="it-IT" sz="1800" dirty="0"/>
              <a:t>I parametri di maggiore rilevanza sono rappresentati da un rapporto tra </a:t>
            </a:r>
            <a:r>
              <a:rPr lang="it-IT" sz="1800" b="1" dirty="0"/>
              <a:t>indebitamento netto della Pubblica Amministrazione e PIL non superiore al 3% </a:t>
            </a:r>
            <a:r>
              <a:rPr lang="it-IT" sz="1800" dirty="0"/>
              <a:t>ed un </a:t>
            </a:r>
            <a:r>
              <a:rPr lang="it-IT" sz="1800" b="1" dirty="0"/>
              <a:t>debito pubblico </a:t>
            </a:r>
            <a:r>
              <a:rPr lang="it-IT" sz="1800" b="1"/>
              <a:t>tendente verso </a:t>
            </a:r>
            <a:r>
              <a:rPr lang="it-IT" sz="1800" b="1" dirty="0"/>
              <a:t>il 60% del PIL</a:t>
            </a:r>
            <a:r>
              <a:rPr lang="it-IT" sz="1800" dirty="0"/>
              <a:t>. </a:t>
            </a:r>
          </a:p>
          <a:p>
            <a:pPr algn="just"/>
            <a:r>
              <a:rPr lang="it-IT" sz="1800" dirty="0"/>
              <a:t>Nel giugno del 1997 è stato adottato il </a:t>
            </a:r>
            <a:r>
              <a:rPr lang="it-IT" sz="1800" u="sng" dirty="0"/>
              <a:t>Patto di stabilità e crescita </a:t>
            </a:r>
            <a:r>
              <a:rPr lang="it-IT" sz="1800" dirty="0"/>
              <a:t>al fine di meglio chiarire le regole comunitarie atte ad una gestione disciplinata delle finanze pubbliche nazionali. </a:t>
            </a:r>
          </a:p>
          <a:p>
            <a:pPr lvl="1" algn="just"/>
            <a:r>
              <a:rPr lang="it-IT" sz="1800" dirty="0"/>
              <a:t>Il Patto impegna gli Stati membri a conseguire un saldo di bilancio a medio termine prossimo al pareggio o positivo al fine di abbattere lo </a:t>
            </a:r>
            <a:r>
              <a:rPr lang="it-IT" sz="1800" i="1" dirty="0"/>
              <a:t>stock</a:t>
            </a:r>
            <a:r>
              <a:rPr lang="it-IT" sz="1800" dirty="0"/>
              <a:t> di debito prevedendo, contestualmente, meccanismi correttivi per i Paesi inadempienti (procedura per i disavanzi eccessivi).</a:t>
            </a:r>
            <a:endParaRPr lang="it-IT" sz="1600" i="1" dirty="0"/>
          </a:p>
        </p:txBody>
      </p:sp>
      <p:sp>
        <p:nvSpPr>
          <p:cNvPr id="7" name="Segnaposto numero diapositiva 6"/>
          <p:cNvSpPr>
            <a:spLocks noGrp="1"/>
          </p:cNvSpPr>
          <p:nvPr>
            <p:ph type="sldNum" sz="quarter" idx="15"/>
          </p:nvPr>
        </p:nvSpPr>
        <p:spPr/>
        <p:txBody>
          <a:bodyPr/>
          <a:lstStyle/>
          <a:p>
            <a:fld id="{B007B441-5312-499D-93C3-6E37886527FA}" type="slidenum">
              <a:rPr lang="it-IT" smtClean="0"/>
              <a:pPr/>
              <a:t>2</a:t>
            </a:fld>
            <a:endParaRPr lang="it-IT"/>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820796"/>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a:solidFill>
                  <a:schemeClr val="bg1"/>
                </a:solidFill>
              </a:rPr>
              <a:t>CALCOLO DEL SALDO STRUTTURALE</a:t>
            </a:r>
          </a:p>
        </p:txBody>
      </p:sp>
      <p:sp>
        <p:nvSpPr>
          <p:cNvPr id="9" name="Segnaposto contenuto 8"/>
          <p:cNvSpPr>
            <a:spLocks noGrp="1"/>
          </p:cNvSpPr>
          <p:nvPr>
            <p:ph idx="1"/>
          </p:nvPr>
        </p:nvSpPr>
        <p:spPr/>
        <p:txBody>
          <a:bodyPr>
            <a:normAutofit fontScale="92500" lnSpcReduction="20000"/>
          </a:bodyPr>
          <a:lstStyle/>
          <a:p>
            <a:pPr marL="274320" lvl="1" algn="just">
              <a:spcBef>
                <a:spcPts val="600"/>
              </a:spcBef>
              <a:buSzPct val="70000"/>
              <a:buFont typeface="Wingdings"/>
              <a:buChar char=""/>
            </a:pPr>
            <a:r>
              <a:rPr lang="it-IT" sz="1800" dirty="0"/>
              <a:t>Saldo netto strutturale = saldo netto nominale – effetti del ciclo – misure una tantum (– clausole di flessibilità)</a:t>
            </a:r>
          </a:p>
          <a:p>
            <a:pPr marL="274320" lvl="1" algn="just">
              <a:spcBef>
                <a:spcPts val="600"/>
              </a:spcBef>
              <a:buSzPct val="70000"/>
              <a:buFont typeface="Wingdings"/>
              <a:buChar char=""/>
            </a:pPr>
            <a:r>
              <a:rPr lang="it-IT" sz="1800" dirty="0"/>
              <a:t>Saldo netto strutturale = saldo netto nominale – (sensibilità al ciclo × </a:t>
            </a:r>
            <a:r>
              <a:rPr lang="it-IT" sz="1800" i="1" dirty="0"/>
              <a:t>output gap</a:t>
            </a:r>
            <a:r>
              <a:rPr lang="it-IT" sz="1800" dirty="0"/>
              <a:t>) – misure una tantum (– clausole di flessibilità)</a:t>
            </a:r>
          </a:p>
          <a:p>
            <a:pPr marL="274320" lvl="1" algn="just">
              <a:spcBef>
                <a:spcPts val="600"/>
              </a:spcBef>
              <a:buSzPct val="70000"/>
              <a:buFont typeface="Wingdings"/>
              <a:buChar char=""/>
            </a:pPr>
            <a:r>
              <a:rPr lang="it-IT" sz="1800" dirty="0"/>
              <a:t>Per ottenere il </a:t>
            </a:r>
            <a:r>
              <a:rPr lang="it-IT" sz="1800" u="sng" dirty="0"/>
              <a:t>saldo strutturale </a:t>
            </a:r>
            <a:r>
              <a:rPr lang="it-IT" sz="1800" dirty="0"/>
              <a:t>occorre in primo luogo depurare il saldo nominale dalla sua </a:t>
            </a:r>
            <a:r>
              <a:rPr lang="it-IT" sz="1800" b="1" dirty="0"/>
              <a:t>componente ciclica</a:t>
            </a:r>
            <a:r>
              <a:rPr lang="it-IT" sz="1800" dirty="0"/>
              <a:t>;</a:t>
            </a:r>
          </a:p>
          <a:p>
            <a:pPr marL="548640" lvl="2" algn="just">
              <a:spcBef>
                <a:spcPts val="600"/>
              </a:spcBef>
              <a:buSzPct val="70000"/>
            </a:pPr>
            <a:r>
              <a:rPr lang="it-IT" sz="1600" dirty="0"/>
              <a:t>il prodotto tra l’</a:t>
            </a:r>
            <a:r>
              <a:rPr lang="it-IT" sz="1600" i="1" dirty="0"/>
              <a:t>output gap</a:t>
            </a:r>
            <a:r>
              <a:rPr lang="it-IT" sz="1600" dirty="0"/>
              <a:t> e la stima della sensibilità al ciclo delle entrate e delle spese correnti costituisce la </a:t>
            </a:r>
            <a:r>
              <a:rPr lang="it-IT" sz="1600" b="1" dirty="0"/>
              <a:t>componente ciclica</a:t>
            </a:r>
            <a:r>
              <a:rPr lang="it-IT" sz="1600" dirty="0"/>
              <a:t> del saldo di bilancio</a:t>
            </a:r>
            <a:endParaRPr lang="it-IT" sz="1500" dirty="0"/>
          </a:p>
          <a:p>
            <a:pPr marL="274320" lvl="1" algn="just">
              <a:spcBef>
                <a:spcPts val="600"/>
              </a:spcBef>
              <a:buSzPct val="70000"/>
              <a:buFont typeface="Wingdings"/>
              <a:buChar char=""/>
            </a:pPr>
            <a:r>
              <a:rPr lang="it-IT" sz="1800" dirty="0"/>
              <a:t>Il saldo corretto per il ciclo va poi depurato delle misure </a:t>
            </a:r>
            <a:r>
              <a:rPr lang="it-IT" sz="1800" i="1" dirty="0"/>
              <a:t>una tantum </a:t>
            </a:r>
            <a:r>
              <a:rPr lang="it-IT" sz="1800" dirty="0"/>
              <a:t>ovverosia misure aventi un impatto transitorio sui saldi di bilancio e che non apportano variazioni significative all’evoluzione di lungo periodo della finanza pubblica – assenza di precisi criteri di definizione (es. la vendita di beni patrimoniali non finanziari, gli incassi derivanti da aste di vendita di licenze pubbliche, i condoni fiscali, le spese di emergenza di breve periodo connesse a disastri naturali, le modifiche legislative di carattere temporaneo aventi effetti sulla tempistica degli incassi e dei pagamenti con effetti positivi sul bilancio, le modifiche di aliquote fiscali annunciate come temporanee, gli effetti conseguenti a sentenze della Corte di giustizia europea e le operazioni di cartolarizzazione con effetti positivi sul bilancio).</a:t>
            </a:r>
            <a:endParaRPr lang="it-IT" sz="2200" dirty="0"/>
          </a:p>
          <a:p>
            <a:pPr lvl="1"/>
            <a:endParaRPr lang="it-IT" sz="2200" dirty="0"/>
          </a:p>
          <a:p>
            <a:pPr lvl="1"/>
            <a:endParaRPr lang="it-IT" sz="2200" dirty="0"/>
          </a:p>
          <a:p>
            <a:pPr marL="457200" lvl="1" indent="0">
              <a:buNone/>
            </a:pPr>
            <a:endParaRPr lang="it-IT" sz="2600" dirty="0"/>
          </a:p>
        </p:txBody>
      </p:sp>
      <p:sp>
        <p:nvSpPr>
          <p:cNvPr id="6" name="Segnaposto numero diapositiva 5"/>
          <p:cNvSpPr>
            <a:spLocks noGrp="1"/>
          </p:cNvSpPr>
          <p:nvPr>
            <p:ph type="sldNum" sz="quarter" idx="15"/>
          </p:nvPr>
        </p:nvSpPr>
        <p:spPr/>
        <p:txBody>
          <a:bodyPr/>
          <a:lstStyle/>
          <a:p>
            <a:fld id="{B007B441-5312-499D-93C3-6E37886527FA}" type="slidenum">
              <a:rPr lang="it-IT" smtClean="0"/>
              <a:pPr/>
              <a:t>20</a:t>
            </a:fld>
            <a:endParaRPr lang="it-IT"/>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820796"/>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a:solidFill>
                  <a:schemeClr val="bg1"/>
                </a:solidFill>
              </a:rPr>
              <a:t>CALCOLO DEL SALDO STRUTTURALE</a:t>
            </a:r>
          </a:p>
        </p:txBody>
      </p:sp>
      <p:sp>
        <p:nvSpPr>
          <p:cNvPr id="9" name="Segnaposto contenuto 8"/>
          <p:cNvSpPr>
            <a:spLocks noGrp="1"/>
          </p:cNvSpPr>
          <p:nvPr>
            <p:ph idx="1"/>
          </p:nvPr>
        </p:nvSpPr>
        <p:spPr/>
        <p:txBody>
          <a:bodyPr>
            <a:normAutofit/>
          </a:bodyPr>
          <a:lstStyle/>
          <a:p>
            <a:pPr lvl="1"/>
            <a:endParaRPr lang="it-IT" sz="2200" dirty="0"/>
          </a:p>
          <a:p>
            <a:pPr lvl="1"/>
            <a:endParaRPr lang="it-IT" sz="2200" dirty="0"/>
          </a:p>
          <a:p>
            <a:pPr marL="457200" lvl="1" indent="0">
              <a:buNone/>
            </a:pPr>
            <a:endParaRPr lang="it-IT" sz="2600" dirty="0"/>
          </a:p>
        </p:txBody>
      </p:sp>
      <p:sp>
        <p:nvSpPr>
          <p:cNvPr id="6" name="Segnaposto numero diapositiva 5"/>
          <p:cNvSpPr>
            <a:spLocks noGrp="1"/>
          </p:cNvSpPr>
          <p:nvPr>
            <p:ph type="sldNum" sz="quarter" idx="15"/>
          </p:nvPr>
        </p:nvSpPr>
        <p:spPr/>
        <p:txBody>
          <a:bodyPr/>
          <a:lstStyle/>
          <a:p>
            <a:fld id="{B007B441-5312-499D-93C3-6E37886527FA}" type="slidenum">
              <a:rPr lang="it-IT" smtClean="0"/>
              <a:pPr/>
              <a:t>21</a:t>
            </a:fld>
            <a:endParaRPr lang="it-IT"/>
          </a:p>
        </p:txBody>
      </p:sp>
      <p:pic>
        <p:nvPicPr>
          <p:cNvPr id="1026" name="Picture 2"/>
          <p:cNvPicPr>
            <a:picLocks noChangeAspect="1" noChangeArrowheads="1"/>
          </p:cNvPicPr>
          <p:nvPr/>
        </p:nvPicPr>
        <p:blipFill>
          <a:blip r:embed="rId3" cstate="print"/>
          <a:srcRect/>
          <a:stretch>
            <a:fillRect/>
          </a:stretch>
        </p:blipFill>
        <p:spPr bwMode="auto">
          <a:xfrm>
            <a:off x="857224" y="1571612"/>
            <a:ext cx="7134225" cy="4143375"/>
          </a:xfrm>
          <a:prstGeom prst="rect">
            <a:avLst/>
          </a:prstGeom>
          <a:noFill/>
          <a:ln w="9525">
            <a:noFill/>
            <a:miter lim="800000"/>
            <a:headEnd/>
            <a:tailEnd/>
          </a:ln>
          <a:effectLst/>
        </p:spPr>
      </p:pic>
      <p:sp>
        <p:nvSpPr>
          <p:cNvPr id="7" name="CasellaDiTesto 6"/>
          <p:cNvSpPr txBox="1"/>
          <p:nvPr/>
        </p:nvSpPr>
        <p:spPr>
          <a:xfrm>
            <a:off x="857224" y="5715016"/>
            <a:ext cx="4857784" cy="307777"/>
          </a:xfrm>
          <a:prstGeom prst="rect">
            <a:avLst/>
          </a:prstGeom>
          <a:noFill/>
        </p:spPr>
        <p:txBody>
          <a:bodyPr wrap="square" rtlCol="0">
            <a:spAutoFit/>
          </a:bodyPr>
          <a:lstStyle/>
          <a:p>
            <a:r>
              <a:rPr lang="it-IT" sz="1400" dirty="0"/>
              <a:t>Documento programmatico di bilancio 2017</a:t>
            </a: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820796"/>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a:solidFill>
                  <a:schemeClr val="bg1"/>
                </a:solidFill>
              </a:rPr>
              <a:t>CALCOLO DEL SALDO STRUTTURALE</a:t>
            </a:r>
          </a:p>
        </p:txBody>
      </p:sp>
      <p:sp>
        <p:nvSpPr>
          <p:cNvPr id="9" name="Segnaposto contenuto 8"/>
          <p:cNvSpPr>
            <a:spLocks noGrp="1"/>
          </p:cNvSpPr>
          <p:nvPr>
            <p:ph idx="1"/>
          </p:nvPr>
        </p:nvSpPr>
        <p:spPr/>
        <p:txBody>
          <a:bodyPr>
            <a:normAutofit/>
          </a:bodyPr>
          <a:lstStyle/>
          <a:p>
            <a:pPr lvl="1"/>
            <a:endParaRPr lang="it-IT" sz="2200" dirty="0"/>
          </a:p>
          <a:p>
            <a:pPr lvl="1"/>
            <a:endParaRPr lang="it-IT" sz="2200" dirty="0"/>
          </a:p>
          <a:p>
            <a:pPr marL="457200" lvl="1" indent="0">
              <a:buNone/>
            </a:pPr>
            <a:endParaRPr lang="it-IT" sz="2600" dirty="0"/>
          </a:p>
        </p:txBody>
      </p:sp>
      <p:sp>
        <p:nvSpPr>
          <p:cNvPr id="6" name="Segnaposto numero diapositiva 5"/>
          <p:cNvSpPr>
            <a:spLocks noGrp="1"/>
          </p:cNvSpPr>
          <p:nvPr>
            <p:ph type="sldNum" sz="quarter" idx="15"/>
          </p:nvPr>
        </p:nvSpPr>
        <p:spPr/>
        <p:txBody>
          <a:bodyPr/>
          <a:lstStyle/>
          <a:p>
            <a:fld id="{B007B441-5312-499D-93C3-6E37886527FA}" type="slidenum">
              <a:rPr lang="it-IT" smtClean="0"/>
              <a:pPr/>
              <a:t>22</a:t>
            </a:fld>
            <a:endParaRPr lang="it-IT"/>
          </a:p>
        </p:txBody>
      </p:sp>
      <p:sp>
        <p:nvSpPr>
          <p:cNvPr id="7" name="CasellaDiTesto 6"/>
          <p:cNvSpPr txBox="1"/>
          <p:nvPr/>
        </p:nvSpPr>
        <p:spPr>
          <a:xfrm>
            <a:off x="785786" y="6286520"/>
            <a:ext cx="4857784" cy="307777"/>
          </a:xfrm>
          <a:prstGeom prst="rect">
            <a:avLst/>
          </a:prstGeom>
          <a:noFill/>
        </p:spPr>
        <p:txBody>
          <a:bodyPr wrap="square" rtlCol="0">
            <a:spAutoFit/>
          </a:bodyPr>
          <a:lstStyle/>
          <a:p>
            <a:r>
              <a:rPr lang="it-IT" sz="1400" dirty="0"/>
              <a:t>Documento programmatico di bilancio 2018</a:t>
            </a:r>
          </a:p>
        </p:txBody>
      </p:sp>
      <p:pic>
        <p:nvPicPr>
          <p:cNvPr id="4098" name="Picture 2"/>
          <p:cNvPicPr>
            <a:picLocks noChangeAspect="1" noChangeArrowheads="1"/>
          </p:cNvPicPr>
          <p:nvPr/>
        </p:nvPicPr>
        <p:blipFill>
          <a:blip r:embed="rId3" cstate="print"/>
          <a:srcRect/>
          <a:stretch>
            <a:fillRect/>
          </a:stretch>
        </p:blipFill>
        <p:spPr bwMode="auto">
          <a:xfrm>
            <a:off x="642910" y="1357298"/>
            <a:ext cx="7500990" cy="4652975"/>
          </a:xfrm>
          <a:prstGeom prst="rect">
            <a:avLst/>
          </a:prstGeom>
          <a:noFill/>
          <a:ln w="9525">
            <a:noFill/>
            <a:miter lim="800000"/>
            <a:headEnd/>
            <a:tailEnd/>
          </a:ln>
          <a:effectLst/>
        </p:spPr>
      </p:pic>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numero diapositiva 5"/>
          <p:cNvSpPr>
            <a:spLocks noGrp="1"/>
          </p:cNvSpPr>
          <p:nvPr>
            <p:ph type="sldNum" sz="quarter" idx="15"/>
          </p:nvPr>
        </p:nvSpPr>
        <p:spPr/>
        <p:txBody>
          <a:bodyPr/>
          <a:lstStyle/>
          <a:p>
            <a:fld id="{B007B441-5312-499D-93C3-6E37886527FA}" type="slidenum">
              <a:rPr lang="it-IT" smtClean="0"/>
              <a:pPr/>
              <a:t>23</a:t>
            </a:fld>
            <a:endParaRPr lang="it-IT"/>
          </a:p>
        </p:txBody>
      </p:sp>
      <p:pic>
        <p:nvPicPr>
          <p:cNvPr id="5122" name="Picture 2"/>
          <p:cNvPicPr>
            <a:picLocks noGrp="1" noChangeAspect="1" noChangeArrowheads="1"/>
          </p:cNvPicPr>
          <p:nvPr>
            <p:ph idx="1"/>
          </p:nvPr>
        </p:nvPicPr>
        <p:blipFill>
          <a:blip r:embed="rId3" cstate="print"/>
          <a:srcRect/>
          <a:stretch>
            <a:fillRect/>
          </a:stretch>
        </p:blipFill>
        <p:spPr bwMode="auto">
          <a:xfrm>
            <a:off x="428596" y="214290"/>
            <a:ext cx="7500990" cy="6357982"/>
          </a:xfrm>
          <a:prstGeom prst="rect">
            <a:avLst/>
          </a:prstGeom>
          <a:noFill/>
          <a:ln w="9525">
            <a:noFill/>
            <a:miter lim="800000"/>
            <a:headEnd/>
            <a:tailEnd/>
          </a:ln>
          <a:effectLst/>
        </p:spPr>
      </p:pic>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820796"/>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a:solidFill>
                  <a:schemeClr val="bg1"/>
                </a:solidFill>
              </a:rPr>
              <a:t>CALCOLO DEL SALDO STRUTTURALE</a:t>
            </a:r>
          </a:p>
        </p:txBody>
      </p:sp>
      <p:sp>
        <p:nvSpPr>
          <p:cNvPr id="9" name="Segnaposto contenuto 8"/>
          <p:cNvSpPr>
            <a:spLocks noGrp="1"/>
          </p:cNvSpPr>
          <p:nvPr>
            <p:ph idx="1"/>
          </p:nvPr>
        </p:nvSpPr>
        <p:spPr>
          <a:xfrm>
            <a:off x="428596" y="1357298"/>
            <a:ext cx="7467600" cy="5500702"/>
          </a:xfrm>
        </p:spPr>
        <p:txBody>
          <a:bodyPr>
            <a:normAutofit fontScale="40000" lnSpcReduction="20000"/>
          </a:bodyPr>
          <a:lstStyle/>
          <a:p>
            <a:pPr algn="just"/>
            <a:r>
              <a:rPr lang="it-IT" sz="4000" dirty="0"/>
              <a:t>L’effetto netto delle misure </a:t>
            </a:r>
            <a:r>
              <a:rPr lang="it-IT" sz="4000" i="1" dirty="0"/>
              <a:t>una tantum</a:t>
            </a:r>
            <a:r>
              <a:rPr lang="it-IT" sz="4000" dirty="0"/>
              <a:t> nel passaggio dal saldo nominale al saldo strutturale dipende dalla </a:t>
            </a:r>
            <a:r>
              <a:rPr lang="it-IT" sz="4000" u="sng" dirty="0"/>
              <a:t>prevalenza delle misure in entrata o in uscita</a:t>
            </a:r>
            <a:r>
              <a:rPr lang="it-IT" sz="4000" dirty="0"/>
              <a:t>, i cui effetti rispettivamente migliorativi o peggiorativi del saldo nominale andranno espunti dal saldo strutturale. Pertanto qualora prevalgano le misure </a:t>
            </a:r>
            <a:r>
              <a:rPr lang="it-IT" sz="4000" i="1" dirty="0"/>
              <a:t>una tantum </a:t>
            </a:r>
            <a:r>
              <a:rPr lang="it-IT" sz="4000" dirty="0"/>
              <a:t>di entrata, il saldo strutturale registrerà un effetto peggiorativo rispetto al saldo effettivo.</a:t>
            </a:r>
          </a:p>
          <a:p>
            <a:pPr algn="just"/>
            <a:r>
              <a:rPr lang="it-IT" sz="4000" dirty="0"/>
              <a:t>L’esclusione delle misure </a:t>
            </a:r>
            <a:r>
              <a:rPr lang="it-IT" sz="4000" i="1" dirty="0"/>
              <a:t>una tantum</a:t>
            </a:r>
            <a:r>
              <a:rPr lang="it-IT" sz="4000" dirty="0"/>
              <a:t> e temporanee dal calcolo del saldo strutturale deriva dal fatto che tali misure comportano </a:t>
            </a:r>
            <a:r>
              <a:rPr lang="it-IT" sz="4000" b="1" dirty="0"/>
              <a:t>effetti transitori</a:t>
            </a:r>
            <a:r>
              <a:rPr lang="it-IT" sz="4000" dirty="0"/>
              <a:t>, </a:t>
            </a:r>
            <a:r>
              <a:rPr lang="it-IT" sz="4000" u="sng" dirty="0"/>
              <a:t>incidendo sul bilancio pubblico solo per uno o pochi esercizi finanziari</a:t>
            </a:r>
            <a:r>
              <a:rPr lang="it-IT" sz="4000" dirty="0"/>
              <a:t>, incapaci di produrre cambiamenti duraturi sui saldi strutturali.</a:t>
            </a:r>
          </a:p>
          <a:p>
            <a:pPr algn="just"/>
            <a:r>
              <a:rPr lang="it-IT" sz="4000" dirty="0"/>
              <a:t>Le misure </a:t>
            </a:r>
            <a:r>
              <a:rPr lang="it-IT" sz="4000" i="1" dirty="0" err="1"/>
              <a:t>one-off</a:t>
            </a:r>
            <a:r>
              <a:rPr lang="it-IT" sz="4000" i="1" dirty="0"/>
              <a:t> </a:t>
            </a:r>
            <a:r>
              <a:rPr lang="it-IT" sz="4000" dirty="0"/>
              <a:t>sono:</a:t>
            </a:r>
          </a:p>
          <a:p>
            <a:pPr lvl="1" algn="just"/>
            <a:r>
              <a:rPr lang="it-IT" sz="3000" dirty="0"/>
              <a:t>temporanee in quanto impattano considerevolmente sui saldi di bilancio di un solo esercizio o al massimo di due esercizi;</a:t>
            </a:r>
          </a:p>
          <a:p>
            <a:pPr lvl="1" algn="just"/>
            <a:r>
              <a:rPr lang="it-IT" sz="3000" dirty="0"/>
              <a:t>non sono ricorrenti. </a:t>
            </a:r>
          </a:p>
          <a:p>
            <a:pPr algn="just"/>
            <a:r>
              <a:rPr lang="it-IT" sz="4000" dirty="0"/>
              <a:t>Spesso tali misure hanno una funzione di </a:t>
            </a:r>
            <a:r>
              <a:rPr lang="it-IT" sz="4000" i="1" dirty="0"/>
              <a:t>windows </a:t>
            </a:r>
            <a:r>
              <a:rPr lang="it-IT" sz="4000" i="1" dirty="0" err="1"/>
              <a:t>dressing</a:t>
            </a:r>
            <a:r>
              <a:rPr lang="it-IT" sz="4000" dirty="0"/>
              <a:t> consentendo di migliorare i saldi di bilancio senza sostenere i correlati costi politici dovuti a manovre correttive di finanza pubblica (cd. </a:t>
            </a:r>
            <a:r>
              <a:rPr lang="it-IT" sz="4000" i="1" dirty="0"/>
              <a:t>fiscal </a:t>
            </a:r>
            <a:r>
              <a:rPr lang="it-IT" sz="4000" i="1" dirty="0" err="1"/>
              <a:t>gimmickry</a:t>
            </a:r>
            <a:r>
              <a:rPr lang="it-IT" sz="4000" dirty="0"/>
              <a:t>). </a:t>
            </a:r>
          </a:p>
          <a:p>
            <a:pPr algn="just"/>
            <a:r>
              <a:rPr lang="it-IT" sz="4000" dirty="0"/>
              <a:t>È stato dimostrato che gli Stati che presentano disavanzi o debiti maggiori ovvero quelli contraddistinti da opache procedure di adozione dei bilanci, adottano misure “facili”, non impopolari, al fine di abbellire i risultati di finanza pubblica conseguiti. </a:t>
            </a:r>
          </a:p>
          <a:p>
            <a:pPr algn="just"/>
            <a:r>
              <a:rPr lang="it-IT" sz="4000" dirty="0"/>
              <a:t>Secondo la </a:t>
            </a:r>
            <a:r>
              <a:rPr lang="it-IT" sz="4000" b="1" dirty="0"/>
              <a:t>legge di </a:t>
            </a:r>
            <a:r>
              <a:rPr lang="it-IT" sz="4000" b="1" dirty="0" err="1"/>
              <a:t>Goodhart</a:t>
            </a:r>
            <a:r>
              <a:rPr lang="it-IT" sz="4000" dirty="0"/>
              <a:t>, quando un obiettivo di finanza pubblica è imposto tramite un indicatore economico, la classe politica modifica il proprio comportamento e tende a prendere decisioni che facilitano artificialmente il rispetto dell’obiettivo.  </a:t>
            </a:r>
            <a:endParaRPr lang="it-IT" sz="2800" dirty="0"/>
          </a:p>
          <a:p>
            <a:pPr marL="457200" lvl="1" indent="0">
              <a:buNone/>
            </a:pPr>
            <a:endParaRPr lang="it-IT" sz="2600" dirty="0"/>
          </a:p>
        </p:txBody>
      </p:sp>
      <p:sp>
        <p:nvSpPr>
          <p:cNvPr id="6" name="Segnaposto numero diapositiva 5"/>
          <p:cNvSpPr>
            <a:spLocks noGrp="1"/>
          </p:cNvSpPr>
          <p:nvPr>
            <p:ph type="sldNum" sz="quarter" idx="15"/>
          </p:nvPr>
        </p:nvSpPr>
        <p:spPr/>
        <p:txBody>
          <a:bodyPr/>
          <a:lstStyle/>
          <a:p>
            <a:fld id="{B007B441-5312-499D-93C3-6E37886527FA}" type="slidenum">
              <a:rPr lang="it-IT" smtClean="0"/>
              <a:pPr/>
              <a:t>24</a:t>
            </a:fld>
            <a:endParaRPr lang="it-IT"/>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820796"/>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a:solidFill>
                  <a:schemeClr val="bg1"/>
                </a:solidFill>
              </a:rPr>
              <a:t>CALCOLO DEL SALDO STRUTTURALE</a:t>
            </a:r>
          </a:p>
        </p:txBody>
      </p:sp>
      <p:sp>
        <p:nvSpPr>
          <p:cNvPr id="9" name="Segnaposto contenuto 8"/>
          <p:cNvSpPr>
            <a:spLocks noGrp="1"/>
          </p:cNvSpPr>
          <p:nvPr>
            <p:ph idx="1"/>
          </p:nvPr>
        </p:nvSpPr>
        <p:spPr>
          <a:xfrm>
            <a:off x="428596" y="1357298"/>
            <a:ext cx="7467600" cy="5500702"/>
          </a:xfrm>
        </p:spPr>
        <p:txBody>
          <a:bodyPr>
            <a:normAutofit fontScale="62500" lnSpcReduction="20000"/>
          </a:bodyPr>
          <a:lstStyle/>
          <a:p>
            <a:pPr algn="just"/>
            <a:r>
              <a:rPr lang="it-IT" sz="4000" dirty="0"/>
              <a:t>I criteri metodologici di definizione delle misure </a:t>
            </a:r>
            <a:r>
              <a:rPr lang="it-IT" sz="4000" i="1" dirty="0" err="1"/>
              <a:t>one-off</a:t>
            </a:r>
            <a:r>
              <a:rPr lang="it-IT" sz="4000" i="1" dirty="0"/>
              <a:t> </a:t>
            </a:r>
            <a:r>
              <a:rPr lang="it-IT" sz="4000" dirty="0"/>
              <a:t>sono stati recentemente riformulati a livello europeo con un maggior grado di precisione rispetto al passato in modo da circoscrivere i margini di discrezionalità nazionali nell’individuazione delle relative partite.</a:t>
            </a:r>
          </a:p>
          <a:p>
            <a:pPr algn="just"/>
            <a:r>
              <a:rPr lang="it-IT" sz="4000" dirty="0"/>
              <a:t>Gli Stati europei, al fine di conseguire gli obiettivi di finanza pubblica, tendono ad indicare tra le misure una </a:t>
            </a:r>
            <a:r>
              <a:rPr lang="it-IT" sz="4000" i="1" dirty="0"/>
              <a:t>tantum </a:t>
            </a:r>
            <a:r>
              <a:rPr lang="it-IT" sz="4000" u="sng" dirty="0"/>
              <a:t>principalmente le spese affinché le stesse non siano computate nella determinazione dell’indebitamento netto</a:t>
            </a:r>
            <a:r>
              <a:rPr lang="it-IT" sz="4000" dirty="0"/>
              <a:t>. Viceversa gli stessi sono piuttosto restii a considerare le entrate come misure </a:t>
            </a:r>
            <a:r>
              <a:rPr lang="it-IT" sz="4000" i="1" dirty="0" err="1"/>
              <a:t>one-off</a:t>
            </a:r>
            <a:r>
              <a:rPr lang="it-IT" sz="4000" i="1" dirty="0"/>
              <a:t> </a:t>
            </a:r>
            <a:r>
              <a:rPr lang="it-IT" sz="4000" dirty="0"/>
              <a:t>in quanto si peggiorerebbero i saldi di bilancio. </a:t>
            </a:r>
          </a:p>
          <a:p>
            <a:pPr algn="just">
              <a:buNone/>
            </a:pPr>
            <a:r>
              <a:rPr lang="it-IT" sz="4000" dirty="0"/>
              <a:t>  </a:t>
            </a:r>
            <a:endParaRPr lang="it-IT" sz="2800" dirty="0"/>
          </a:p>
          <a:p>
            <a:pPr marL="457200" lvl="1" indent="0">
              <a:buNone/>
            </a:pPr>
            <a:endParaRPr lang="it-IT" sz="2600" dirty="0"/>
          </a:p>
        </p:txBody>
      </p:sp>
      <p:sp>
        <p:nvSpPr>
          <p:cNvPr id="6" name="Segnaposto numero diapositiva 5"/>
          <p:cNvSpPr>
            <a:spLocks noGrp="1"/>
          </p:cNvSpPr>
          <p:nvPr>
            <p:ph type="sldNum" sz="quarter" idx="15"/>
          </p:nvPr>
        </p:nvSpPr>
        <p:spPr/>
        <p:txBody>
          <a:bodyPr/>
          <a:lstStyle/>
          <a:p>
            <a:fld id="{B007B441-5312-499D-93C3-6E37886527FA}" type="slidenum">
              <a:rPr lang="it-IT" smtClean="0"/>
              <a:pPr/>
              <a:t>25</a:t>
            </a:fld>
            <a:endParaRPr lang="it-IT"/>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28662" y="500042"/>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a:solidFill>
                  <a:schemeClr val="bg1"/>
                </a:solidFill>
              </a:rPr>
              <a:t>LE CLAUSOLE </a:t>
            </a:r>
            <a:r>
              <a:rPr lang="it-IT" sz="2400" b="1" dirty="0" err="1">
                <a:solidFill>
                  <a:schemeClr val="bg1"/>
                </a:solidFill>
              </a:rPr>
              <a:t>DI</a:t>
            </a:r>
            <a:r>
              <a:rPr lang="it-IT" sz="2400" b="1" dirty="0">
                <a:solidFill>
                  <a:schemeClr val="bg1"/>
                </a:solidFill>
              </a:rPr>
              <a:t> </a:t>
            </a:r>
            <a:r>
              <a:rPr lang="it-IT" sz="2400" b="1" dirty="0" err="1">
                <a:solidFill>
                  <a:schemeClr val="bg1"/>
                </a:solidFill>
              </a:rPr>
              <a:t>FLESSIBILITà</a:t>
            </a:r>
            <a:endParaRPr lang="it-IT" sz="2400" b="1" dirty="0">
              <a:solidFill>
                <a:schemeClr val="bg1"/>
              </a:solidFill>
            </a:endParaRPr>
          </a:p>
        </p:txBody>
      </p:sp>
      <p:sp>
        <p:nvSpPr>
          <p:cNvPr id="9" name="Segnaposto contenuto 8"/>
          <p:cNvSpPr>
            <a:spLocks noGrp="1"/>
          </p:cNvSpPr>
          <p:nvPr>
            <p:ph idx="1"/>
          </p:nvPr>
        </p:nvSpPr>
        <p:spPr>
          <a:xfrm>
            <a:off x="457200" y="1071546"/>
            <a:ext cx="7467600" cy="5402406"/>
          </a:xfrm>
        </p:spPr>
        <p:txBody>
          <a:bodyPr>
            <a:noAutofit/>
          </a:bodyPr>
          <a:lstStyle/>
          <a:p>
            <a:pPr algn="just"/>
            <a:r>
              <a:rPr lang="it-IT" sz="1400" b="1" dirty="0"/>
              <a:t>Clausola delle riforme strutturali </a:t>
            </a:r>
            <a:r>
              <a:rPr lang="it-IT" sz="1400" dirty="0"/>
              <a:t>- lo Stato adotta riforme rilevanti per la crescita e la sostenibilità delle finanze pubbliche che comportino effetti positivi a lungo termine sul bilancio e sulla crescita. Tali riforme devono determinare effetti a medio termine quantificati sia sul bilancio sia sulla crescita potenziale e devono rientrare in un piano globale e dettagliato a medio termine, con scadenze definite e affidabili</a:t>
            </a:r>
          </a:p>
          <a:p>
            <a:pPr algn="just"/>
            <a:r>
              <a:rPr lang="it-IT" sz="1400" b="1" dirty="0"/>
              <a:t>Clausola degli investimenti </a:t>
            </a:r>
            <a:r>
              <a:rPr lang="it-IT" sz="1400" dirty="0"/>
              <a:t>- può essere invocata qualora la crescita economica dello Stato membro rimane negativa o comunque ben al di sotto del suo valore potenziale; lo scostamento rispetto all’OMT non determina un disavanzo pubblico in eccesso rispetto alla soglia del 3% e la regola del debito è rispettata; lo scostamento è relativo alla spesa nazionale per progetti di investimento co-finanziati dall’Unione europea nell’ambito della Politica strutturale e di coesione, delle Reti trans-europee o del Meccanismo per collegare l’Europa. Tali progetti devono determinare effetti sul bilancio pubblico a lungo termine positivi, diretti e verificabili nonché un effettivo incremento del livello nazionale di investimenti pubblici totali. Nonostante a livello europeo non si sia ancora affermata la cd. </a:t>
            </a:r>
            <a:r>
              <a:rPr lang="it-IT" sz="1400" i="1" dirty="0" err="1"/>
              <a:t>golden</a:t>
            </a:r>
            <a:r>
              <a:rPr lang="it-IT" sz="1400" i="1" dirty="0"/>
              <a:t> </a:t>
            </a:r>
            <a:r>
              <a:rPr lang="it-IT" sz="1400" i="1" dirty="0" err="1"/>
              <a:t>rule</a:t>
            </a:r>
            <a:r>
              <a:rPr lang="it-IT" sz="1400" i="1" dirty="0"/>
              <a:t> </a:t>
            </a:r>
            <a:r>
              <a:rPr lang="it-IT" sz="1400" dirty="0"/>
              <a:t>secondo cui gli investimenti pubblici possono essere scorporati dal computo del </a:t>
            </a:r>
            <a:r>
              <a:rPr lang="it-IT" sz="1400" i="1" dirty="0"/>
              <a:t>deficit</a:t>
            </a:r>
            <a:r>
              <a:rPr lang="it-IT" sz="1400" dirty="0"/>
              <a:t>, la clausola sugli investimenti si ripropone di favorire tale spesa pubblica favorevole alla crescita economica. È attualmente in discussione con la Commissione europea il rispetto di tale clausola considerando che gli investimenti fissi lordi della Pubblica Amministrazione italiana sono diminuiti anziché crescere, violando il principio di </a:t>
            </a:r>
            <a:r>
              <a:rPr lang="it-IT" sz="1400" dirty="0" err="1"/>
              <a:t>addizionalità</a:t>
            </a:r>
            <a:endParaRPr lang="it-IT" sz="1400" dirty="0"/>
          </a:p>
          <a:p>
            <a:pPr algn="just"/>
            <a:r>
              <a:rPr lang="it-IT" sz="1400" b="1" dirty="0"/>
              <a:t>Clausola dei migranti </a:t>
            </a:r>
            <a:r>
              <a:rPr lang="it-IT" sz="1400" dirty="0"/>
              <a:t>- Spazio di flessibilità per tenere conto delle spese relative all’emergenza immigrazione ed in particolare i costi relativi all’accoglienza degli immigrati vista la natura eccezionale della spesa. </a:t>
            </a:r>
          </a:p>
        </p:txBody>
      </p:sp>
      <p:sp>
        <p:nvSpPr>
          <p:cNvPr id="6" name="Segnaposto numero diapositiva 5"/>
          <p:cNvSpPr>
            <a:spLocks noGrp="1"/>
          </p:cNvSpPr>
          <p:nvPr>
            <p:ph type="sldNum" sz="quarter" idx="15"/>
          </p:nvPr>
        </p:nvSpPr>
        <p:spPr/>
        <p:txBody>
          <a:bodyPr/>
          <a:lstStyle/>
          <a:p>
            <a:fld id="{B007B441-5312-499D-93C3-6E37886527FA}" type="slidenum">
              <a:rPr lang="it-IT" smtClean="0"/>
              <a:pPr/>
              <a:t>26</a:t>
            </a:fld>
            <a:endParaRPr lang="it-IT"/>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28662" y="500042"/>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a:solidFill>
                  <a:schemeClr val="bg1"/>
                </a:solidFill>
              </a:rPr>
              <a:t>LE CLAUSOLE </a:t>
            </a:r>
            <a:r>
              <a:rPr lang="it-IT" sz="2400" b="1" dirty="0" err="1">
                <a:solidFill>
                  <a:schemeClr val="bg1"/>
                </a:solidFill>
              </a:rPr>
              <a:t>DI</a:t>
            </a:r>
            <a:r>
              <a:rPr lang="it-IT" sz="2400" b="1" dirty="0">
                <a:solidFill>
                  <a:schemeClr val="bg1"/>
                </a:solidFill>
              </a:rPr>
              <a:t> </a:t>
            </a:r>
            <a:r>
              <a:rPr lang="it-IT" sz="2400" b="1" dirty="0" err="1">
                <a:solidFill>
                  <a:schemeClr val="bg1"/>
                </a:solidFill>
              </a:rPr>
              <a:t>FLESSIBILITà</a:t>
            </a:r>
            <a:endParaRPr lang="it-IT" sz="2400" b="1" dirty="0">
              <a:solidFill>
                <a:schemeClr val="bg1"/>
              </a:solidFill>
            </a:endParaRPr>
          </a:p>
        </p:txBody>
      </p:sp>
      <p:sp>
        <p:nvSpPr>
          <p:cNvPr id="6" name="Segnaposto numero diapositiva 5"/>
          <p:cNvSpPr>
            <a:spLocks noGrp="1"/>
          </p:cNvSpPr>
          <p:nvPr>
            <p:ph type="sldNum" sz="quarter" idx="15"/>
          </p:nvPr>
        </p:nvSpPr>
        <p:spPr/>
        <p:txBody>
          <a:bodyPr/>
          <a:lstStyle/>
          <a:p>
            <a:fld id="{B007B441-5312-499D-93C3-6E37886527FA}" type="slidenum">
              <a:rPr lang="it-IT" smtClean="0"/>
              <a:pPr/>
              <a:t>27</a:t>
            </a:fld>
            <a:endParaRPr lang="it-IT"/>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55576" y="1268760"/>
            <a:ext cx="7056784" cy="468051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64845959"/>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820796"/>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a:solidFill>
                  <a:schemeClr val="bg1"/>
                </a:solidFill>
              </a:rPr>
              <a:t>LA REGOLA DELLA SPESA</a:t>
            </a:r>
          </a:p>
        </p:txBody>
      </p:sp>
      <p:sp>
        <p:nvSpPr>
          <p:cNvPr id="9" name="Segnaposto contenuto 8"/>
          <p:cNvSpPr>
            <a:spLocks noGrp="1"/>
          </p:cNvSpPr>
          <p:nvPr>
            <p:ph idx="1"/>
          </p:nvPr>
        </p:nvSpPr>
        <p:spPr>
          <a:xfrm>
            <a:off x="467544" y="1300175"/>
            <a:ext cx="7467600" cy="4873752"/>
          </a:xfrm>
        </p:spPr>
        <p:txBody>
          <a:bodyPr>
            <a:noAutofit/>
          </a:bodyPr>
          <a:lstStyle/>
          <a:p>
            <a:pPr algn="just"/>
            <a:r>
              <a:rPr lang="it-IT" sz="1800" dirty="0"/>
              <a:t>Il </a:t>
            </a:r>
            <a:r>
              <a:rPr lang="it-IT" sz="1800" dirty="0" err="1"/>
              <a:t>c.d</a:t>
            </a:r>
            <a:r>
              <a:rPr lang="it-IT" sz="1800" dirty="0"/>
              <a:t> </a:t>
            </a:r>
            <a:r>
              <a:rPr lang="it-IT" sz="1800" i="1" dirty="0" err="1"/>
              <a:t>six</a:t>
            </a:r>
            <a:r>
              <a:rPr lang="it-IT" sz="1800" i="1" dirty="0"/>
              <a:t> pack</a:t>
            </a:r>
            <a:r>
              <a:rPr lang="it-IT" sz="1800" dirty="0"/>
              <a:t> introduce un </a:t>
            </a:r>
            <a:r>
              <a:rPr lang="it-IT" sz="1800" b="1" dirty="0"/>
              <a:t>vincolo alla crescita della spesa</a:t>
            </a:r>
            <a:r>
              <a:rPr lang="it-IT" sz="1800" dirty="0"/>
              <a:t> (</a:t>
            </a:r>
            <a:r>
              <a:rPr lang="it-IT" sz="1800" i="1" dirty="0" err="1"/>
              <a:t>expenditure</a:t>
            </a:r>
            <a:r>
              <a:rPr lang="it-IT" sz="1800" i="1" dirty="0"/>
              <a:t> benchmark</a:t>
            </a:r>
            <a:r>
              <a:rPr lang="it-IT" sz="1800" dirty="0"/>
              <a:t>) diretto a rafforzare il raggiungimento dell’OMT. In Italia la regola è recepita dall’art. 5 della Legge n. 243/2012.</a:t>
            </a:r>
          </a:p>
          <a:p>
            <a:pPr algn="just"/>
            <a:r>
              <a:rPr lang="it-IT" sz="1800" dirty="0"/>
              <a:t>Si valuta l’evoluzione della spesa pubblica rispetto al </a:t>
            </a:r>
            <a:r>
              <a:rPr lang="it-IT" sz="1800" b="1" u="sng" dirty="0"/>
              <a:t>tasso di crescita di medio periodo del PIL potenziale</a:t>
            </a:r>
            <a:r>
              <a:rPr lang="it-IT" sz="1800" dirty="0"/>
              <a:t>.</a:t>
            </a:r>
          </a:p>
          <a:p>
            <a:pPr algn="just"/>
            <a:r>
              <a:rPr lang="it-IT" sz="1800" u="sng" dirty="0"/>
              <a:t>PIL potenziale calcolato come media delle stime dei precedenti 5 esercizi, della stima per l’esercizio corrente e delle proiezioni per i 4 esercizi successivi</a:t>
            </a:r>
            <a:r>
              <a:rPr lang="it-IT" sz="1800" dirty="0"/>
              <a:t>.</a:t>
            </a:r>
          </a:p>
          <a:p>
            <a:pPr algn="just"/>
            <a:r>
              <a:rPr lang="it-IT" sz="1800" dirty="0"/>
              <a:t>L’aggregato di spesa pubblica sottoposto a valutazione è individuato nel </a:t>
            </a:r>
            <a:r>
              <a:rPr lang="it-IT" sz="1800" b="1" dirty="0"/>
              <a:t>totale della spesa delle Amministrazioni Pubbliche</a:t>
            </a:r>
            <a:r>
              <a:rPr lang="it-IT" sz="1800" dirty="0"/>
              <a:t>, diminuito della </a:t>
            </a:r>
            <a:r>
              <a:rPr lang="it-IT" sz="1800" i="1" dirty="0"/>
              <a:t>spesa per interessi</a:t>
            </a:r>
            <a:r>
              <a:rPr lang="it-IT" sz="1800" dirty="0"/>
              <a:t>, della </a:t>
            </a:r>
            <a:r>
              <a:rPr lang="it-IT" sz="1800" i="1" dirty="0"/>
              <a:t>spesa nei programmi europei per la quota coperta da fondi comunitari</a:t>
            </a:r>
            <a:r>
              <a:rPr lang="it-IT" sz="1800" dirty="0"/>
              <a:t> e della </a:t>
            </a:r>
            <a:r>
              <a:rPr lang="it-IT" sz="1800" i="1" dirty="0"/>
              <a:t>variazione delle spese non discrezionali per indennità di disoccupazione</a:t>
            </a:r>
            <a:r>
              <a:rPr lang="it-IT" sz="1800" dirty="0"/>
              <a:t>. L’aggregato di spesa deve essere depurato dalla volatilità intrinseca della spesa per investimenti, prevedendo che il valore iscritto in ciascun esercizio sia sostituito da un valore medio calcolato sulla base della spesa per l’esercizio in corso e quella relativa ai tre esercizi precedenti. </a:t>
            </a:r>
          </a:p>
        </p:txBody>
      </p:sp>
      <p:sp>
        <p:nvSpPr>
          <p:cNvPr id="6" name="Segnaposto numero diapositiva 5"/>
          <p:cNvSpPr>
            <a:spLocks noGrp="1"/>
          </p:cNvSpPr>
          <p:nvPr>
            <p:ph type="sldNum" sz="quarter" idx="15"/>
          </p:nvPr>
        </p:nvSpPr>
        <p:spPr/>
        <p:txBody>
          <a:bodyPr/>
          <a:lstStyle/>
          <a:p>
            <a:fld id="{B007B441-5312-499D-93C3-6E37886527FA}" type="slidenum">
              <a:rPr lang="it-IT" smtClean="0"/>
              <a:pPr/>
              <a:t>28</a:t>
            </a:fld>
            <a:endParaRPr lang="it-IT"/>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820796"/>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a:solidFill>
                  <a:schemeClr val="bg1"/>
                </a:solidFill>
              </a:rPr>
              <a:t>LA REGOLA DELLA SPESA</a:t>
            </a:r>
          </a:p>
        </p:txBody>
      </p:sp>
      <p:sp>
        <p:nvSpPr>
          <p:cNvPr id="9" name="Segnaposto contenuto 8"/>
          <p:cNvSpPr>
            <a:spLocks noGrp="1"/>
          </p:cNvSpPr>
          <p:nvPr>
            <p:ph idx="1"/>
          </p:nvPr>
        </p:nvSpPr>
        <p:spPr/>
        <p:txBody>
          <a:bodyPr>
            <a:normAutofit fontScale="92500" lnSpcReduction="10000"/>
          </a:bodyPr>
          <a:lstStyle/>
          <a:p>
            <a:pPr algn="just"/>
            <a:r>
              <a:rPr lang="it-IT" sz="2800" dirty="0"/>
              <a:t>Al valore della spesa così ottenuto va sottratto l’ammontare delle entrate derivanti da misure discrezionali, considerando l’incremento rilevato (o atteso) nell’anno t rispetto all’esercizio precedente (t-1). </a:t>
            </a:r>
          </a:p>
          <a:p>
            <a:pPr algn="just"/>
            <a:r>
              <a:rPr lang="it-IT" sz="2800" dirty="0"/>
              <a:t>A queste si aggiungono le eventuali maggiori entrate derivanti da innalzamenti automatici di imposte e/o tasse previsti dalla legislazione a copertura di poste specifiche di spesa.</a:t>
            </a:r>
          </a:p>
          <a:p>
            <a:pPr algn="just"/>
            <a:r>
              <a:rPr lang="it-IT" sz="2800" dirty="0"/>
              <a:t>La spesa così determinata è deflazionata con il deflatore del PIL quale risulta dalle previsioni della Commissione.</a:t>
            </a:r>
          </a:p>
          <a:p>
            <a:pPr algn="just"/>
            <a:endParaRPr lang="it-IT" sz="2800" dirty="0"/>
          </a:p>
          <a:p>
            <a:pPr algn="just"/>
            <a:endParaRPr lang="it-IT" sz="2600" dirty="0"/>
          </a:p>
        </p:txBody>
      </p:sp>
      <p:sp>
        <p:nvSpPr>
          <p:cNvPr id="6" name="Segnaposto numero diapositiva 5"/>
          <p:cNvSpPr>
            <a:spLocks noGrp="1"/>
          </p:cNvSpPr>
          <p:nvPr>
            <p:ph type="sldNum" sz="quarter" idx="15"/>
          </p:nvPr>
        </p:nvSpPr>
        <p:spPr/>
        <p:txBody>
          <a:bodyPr/>
          <a:lstStyle/>
          <a:p>
            <a:fld id="{B007B441-5312-499D-93C3-6E37886527FA}" type="slidenum">
              <a:rPr lang="it-IT" smtClean="0"/>
              <a:pPr/>
              <a:t>29</a:t>
            </a:fld>
            <a:endParaRPr lang="it-IT"/>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820796"/>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a:solidFill>
                  <a:schemeClr val="bg1"/>
                </a:solidFill>
              </a:rPr>
              <a:t>INQUADRAMENTO NORMATIVO</a:t>
            </a:r>
          </a:p>
        </p:txBody>
      </p:sp>
      <p:sp>
        <p:nvSpPr>
          <p:cNvPr id="9" name="Segnaposto contenuto 8"/>
          <p:cNvSpPr>
            <a:spLocks noGrp="1"/>
          </p:cNvSpPr>
          <p:nvPr>
            <p:ph idx="1"/>
          </p:nvPr>
        </p:nvSpPr>
        <p:spPr>
          <a:xfrm>
            <a:off x="457200" y="1600200"/>
            <a:ext cx="7467600" cy="5043510"/>
          </a:xfrm>
        </p:spPr>
        <p:txBody>
          <a:bodyPr>
            <a:normAutofit fontScale="92500" lnSpcReduction="20000"/>
          </a:bodyPr>
          <a:lstStyle/>
          <a:p>
            <a:pPr algn="just"/>
            <a:r>
              <a:rPr lang="it-IT" dirty="0"/>
              <a:t>La stagnazione economica prima e la crisi globale che ha investito anche il territorio europeo poi hanno determinato numerosi sforamenti ai suddetti parametri troppo rigidi ed anticiclici, richiedendo continue modifiche alle regole del Patto nonché l’istituzione di sistemi di salvaguardia finanziaria per quei Paesi a rischio </a:t>
            </a:r>
            <a:r>
              <a:rPr lang="it-IT" i="1" dirty="0"/>
              <a:t>default</a:t>
            </a:r>
            <a:r>
              <a:rPr lang="it-IT" dirty="0"/>
              <a:t>. </a:t>
            </a:r>
          </a:p>
          <a:p>
            <a:pPr algn="just"/>
            <a:r>
              <a:rPr lang="it-IT" dirty="0"/>
              <a:t>Per far fronte alle esigenze dei Paesi in crisi finanziaria è stato istituito a livello comunitario nel marzo 2011 il cd. Meccanismo Europeo di Stabilità (MES) che fornisce assistenza economico-finanziaria a detti Paesi, anche attraverso l’acquisizione di titoli di debito sovrano. Tale strumento si sostituisce al fondo “</a:t>
            </a:r>
            <a:r>
              <a:rPr lang="it-IT" dirty="0" err="1"/>
              <a:t>salva-Stati</a:t>
            </a:r>
            <a:r>
              <a:rPr lang="it-IT" dirty="0"/>
              <a:t>” denominato FSEF avente natura temporanea ed un ammontare di risorse non sufficienti a garantire la salvaguardia degli Stati in difficoltà all’intensificarsi della crisi economica.</a:t>
            </a:r>
          </a:p>
        </p:txBody>
      </p:sp>
      <p:sp>
        <p:nvSpPr>
          <p:cNvPr id="7" name="Segnaposto numero diapositiva 6"/>
          <p:cNvSpPr>
            <a:spLocks noGrp="1"/>
          </p:cNvSpPr>
          <p:nvPr>
            <p:ph type="sldNum" sz="quarter" idx="15"/>
          </p:nvPr>
        </p:nvSpPr>
        <p:spPr/>
        <p:txBody>
          <a:bodyPr/>
          <a:lstStyle/>
          <a:p>
            <a:fld id="{B007B441-5312-499D-93C3-6E37886527FA}" type="slidenum">
              <a:rPr lang="it-IT" smtClean="0"/>
              <a:pPr/>
              <a:t>3</a:t>
            </a:fld>
            <a:endParaRPr lang="it-IT"/>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820796"/>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a:solidFill>
                  <a:schemeClr val="bg1"/>
                </a:solidFill>
              </a:rPr>
              <a:t>LA REGOLA DELLA SPESA</a:t>
            </a:r>
          </a:p>
        </p:txBody>
      </p:sp>
      <p:sp>
        <p:nvSpPr>
          <p:cNvPr id="9" name="Segnaposto contenuto 8"/>
          <p:cNvSpPr>
            <a:spLocks noGrp="1"/>
          </p:cNvSpPr>
          <p:nvPr>
            <p:ph idx="1"/>
          </p:nvPr>
        </p:nvSpPr>
        <p:spPr/>
        <p:txBody>
          <a:bodyPr>
            <a:normAutofit fontScale="85000" lnSpcReduction="20000"/>
          </a:bodyPr>
          <a:lstStyle/>
          <a:p>
            <a:pPr algn="just"/>
            <a:r>
              <a:rPr lang="it-IT" sz="1800" dirty="0"/>
              <a:t>Per gli </a:t>
            </a:r>
            <a:r>
              <a:rPr lang="it-IT" sz="1800" b="1" dirty="0"/>
              <a:t>Stati membri che hanno già raggiunto</a:t>
            </a:r>
            <a:r>
              <a:rPr lang="it-IT" sz="1800" dirty="0"/>
              <a:t> l’OMT la </a:t>
            </a:r>
            <a:r>
              <a:rPr lang="it-IT" sz="1800" b="1" dirty="0"/>
              <a:t>crescita della spesa</a:t>
            </a:r>
            <a:r>
              <a:rPr lang="it-IT" sz="1800" dirty="0"/>
              <a:t> pubblica </a:t>
            </a:r>
            <a:r>
              <a:rPr lang="it-IT" sz="1800" b="1" dirty="0"/>
              <a:t>non deve essere più elevata del parametro medio relativo al PIL potenziale.</a:t>
            </a:r>
            <a:r>
              <a:rPr lang="it-IT" sz="1800" dirty="0"/>
              <a:t> Eventuali dinamiche di crescita superiori possono essere consentite soltanto se compensate da misure discrezionali dal lato delle entrate di pari ammontare.</a:t>
            </a:r>
          </a:p>
          <a:p>
            <a:pPr algn="just"/>
            <a:r>
              <a:rPr lang="it-IT" sz="1800" dirty="0"/>
              <a:t>Per gli </a:t>
            </a:r>
            <a:r>
              <a:rPr lang="it-IT" sz="1800" b="1" dirty="0"/>
              <a:t>Stati che non hanno ancora raggiunto</a:t>
            </a:r>
            <a:r>
              <a:rPr lang="it-IT" sz="1800" dirty="0"/>
              <a:t> l‘OMT, il </a:t>
            </a:r>
            <a:r>
              <a:rPr lang="it-IT" sz="1800" b="1" dirty="0"/>
              <a:t>tasso di crescita della spesa</a:t>
            </a:r>
            <a:r>
              <a:rPr lang="it-IT" sz="1800" dirty="0"/>
              <a:t> deve essere </a:t>
            </a:r>
            <a:r>
              <a:rPr lang="it-IT" sz="1800" b="1" dirty="0"/>
              <a:t>inferiore a quello del PIL potenziale</a:t>
            </a:r>
            <a:r>
              <a:rPr lang="it-IT" sz="1800" dirty="0"/>
              <a:t> e </a:t>
            </a:r>
            <a:r>
              <a:rPr lang="it-IT" sz="1800" b="1" dirty="0"/>
              <a:t>coerente</a:t>
            </a:r>
            <a:r>
              <a:rPr lang="it-IT" sz="1800" dirty="0"/>
              <a:t> con un </a:t>
            </a:r>
            <a:r>
              <a:rPr lang="it-IT" sz="1800" b="1" dirty="0"/>
              <a:t>miglioramento del saldo strutturale di almeno 0,5% in termini di PIL.</a:t>
            </a:r>
          </a:p>
          <a:p>
            <a:pPr algn="just"/>
            <a:r>
              <a:rPr lang="it-IT" sz="1800" dirty="0"/>
              <a:t>In particolare per i Paesi che non abbiano ancora conseguito il proprio MTO, l’aggregato di spesa di riferimento debba crescere ad un tasso pari alla differenza tra tasso di crescita medio del PIL potenziale e il cd. </a:t>
            </a:r>
            <a:r>
              <a:rPr lang="it-IT" sz="1800" u="sng" dirty="0"/>
              <a:t>margine di convergenza</a:t>
            </a:r>
            <a:r>
              <a:rPr lang="it-IT" sz="1800" dirty="0"/>
              <a:t>. Il margine di convergenza è a sua volta calibrato in relazione alle condizioni cicliche dell’economia e ulteriormente rimodulato in caso di applicazione delle clausole di flessibilità per le riforme strutturali e/o per la clausola degli investimenti e per le eventuali altre clausole legate agli eventi non usuali. 	</a:t>
            </a:r>
          </a:p>
          <a:p>
            <a:pPr algn="just"/>
            <a:r>
              <a:rPr lang="it-IT" sz="1800" dirty="0"/>
              <a:t>La regola sulla spesa precisa che l’evoluzione deve essere tale da garantire questo aggiustamento, a meno che non siano messe in atto misure discrezionali dal lato delle entrate, escludendo le entrate temporanee e le </a:t>
            </a:r>
            <a:r>
              <a:rPr lang="it-IT" sz="1800" i="1" dirty="0" err="1"/>
              <a:t>one-off</a:t>
            </a:r>
            <a:r>
              <a:rPr lang="it-IT" sz="1800" i="1" dirty="0"/>
              <a:t>.</a:t>
            </a:r>
          </a:p>
          <a:p>
            <a:pPr algn="just"/>
            <a:r>
              <a:rPr lang="it-IT" sz="1800" dirty="0"/>
              <a:t>La differenza tra il tasso di crescita della spesa ammesso nel caso di mancato raggiungimento dell'OMT e il tasso di crescita di medio periodo del PIL potenziale è chiamato </a:t>
            </a:r>
            <a:r>
              <a:rPr lang="it-IT" sz="1800" i="1" dirty="0" err="1"/>
              <a:t>shortfall</a:t>
            </a:r>
            <a:r>
              <a:rPr lang="it-IT" sz="1800" i="1" dirty="0"/>
              <a:t>.</a:t>
            </a:r>
            <a:endParaRPr lang="it-IT" sz="1800" dirty="0"/>
          </a:p>
          <a:p>
            <a:pPr algn="just"/>
            <a:endParaRPr lang="it-IT" sz="2600" dirty="0"/>
          </a:p>
        </p:txBody>
      </p:sp>
      <p:sp>
        <p:nvSpPr>
          <p:cNvPr id="6" name="Segnaposto numero diapositiva 5"/>
          <p:cNvSpPr>
            <a:spLocks noGrp="1"/>
          </p:cNvSpPr>
          <p:nvPr>
            <p:ph type="sldNum" sz="quarter" idx="15"/>
          </p:nvPr>
        </p:nvSpPr>
        <p:spPr/>
        <p:txBody>
          <a:bodyPr/>
          <a:lstStyle/>
          <a:p>
            <a:fld id="{B007B441-5312-499D-93C3-6E37886527FA}" type="slidenum">
              <a:rPr lang="it-IT" smtClean="0"/>
              <a:pPr/>
              <a:t>30</a:t>
            </a:fld>
            <a:endParaRPr lang="it-IT"/>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820796"/>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a:solidFill>
                  <a:schemeClr val="bg1"/>
                </a:solidFill>
              </a:rPr>
              <a:t>LA REGOLA DELLA SPESA</a:t>
            </a:r>
          </a:p>
        </p:txBody>
      </p:sp>
      <p:pic>
        <p:nvPicPr>
          <p:cNvPr id="2" name="Segnaposto contenuto 1"/>
          <p:cNvPicPr>
            <a:picLocks noGrp="1" noChangeAspect="1"/>
          </p:cNvPicPr>
          <p:nvPr>
            <p:ph idx="1"/>
          </p:nvPr>
        </p:nvPicPr>
        <p:blipFill>
          <a:blip r:embed="rId2"/>
          <a:stretch>
            <a:fillRect/>
          </a:stretch>
        </p:blipFill>
        <p:spPr>
          <a:xfrm>
            <a:off x="467544" y="1700808"/>
            <a:ext cx="7467600" cy="2444060"/>
          </a:xfrm>
          <a:prstGeom prst="rect">
            <a:avLst/>
          </a:prstGeom>
        </p:spPr>
      </p:pic>
      <p:sp>
        <p:nvSpPr>
          <p:cNvPr id="6" name="Segnaposto numero diapositiva 5"/>
          <p:cNvSpPr>
            <a:spLocks noGrp="1"/>
          </p:cNvSpPr>
          <p:nvPr>
            <p:ph type="sldNum" sz="quarter" idx="15"/>
          </p:nvPr>
        </p:nvSpPr>
        <p:spPr/>
        <p:txBody>
          <a:bodyPr/>
          <a:lstStyle/>
          <a:p>
            <a:fld id="{B007B441-5312-499D-93C3-6E37886527FA}" type="slidenum">
              <a:rPr lang="it-IT" smtClean="0"/>
              <a:pPr/>
              <a:t>31</a:t>
            </a:fld>
            <a:endParaRPr lang="it-IT"/>
          </a:p>
        </p:txBody>
      </p:sp>
      <p:sp>
        <p:nvSpPr>
          <p:cNvPr id="3" name="CasellaDiTesto 2"/>
          <p:cNvSpPr txBox="1"/>
          <p:nvPr/>
        </p:nvSpPr>
        <p:spPr>
          <a:xfrm>
            <a:off x="467544" y="4293096"/>
            <a:ext cx="7467600" cy="646331"/>
          </a:xfrm>
          <a:prstGeom prst="rect">
            <a:avLst/>
          </a:prstGeom>
          <a:noFill/>
        </p:spPr>
        <p:txBody>
          <a:bodyPr wrap="square" rtlCol="0">
            <a:spAutoFit/>
          </a:bodyPr>
          <a:lstStyle/>
          <a:p>
            <a:r>
              <a:rPr lang="it-IT" sz="1200" dirty="0"/>
              <a:t>La deviazione è espressa in termini reali e non nominali</a:t>
            </a:r>
          </a:p>
          <a:p>
            <a:endParaRPr lang="it-IT" sz="1200" dirty="0"/>
          </a:p>
          <a:p>
            <a:r>
              <a:rPr lang="it-IT" sz="1200" dirty="0"/>
              <a:t>Fonte: DEF 2018</a:t>
            </a:r>
          </a:p>
        </p:txBody>
      </p:sp>
    </p:spTree>
    <p:extLst>
      <p:ext uri="{BB962C8B-B14F-4D97-AF65-F5344CB8AC3E}">
        <p14:creationId xmlns:p14="http://schemas.microsoft.com/office/powerpoint/2010/main" val="4102387870"/>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857224" y="500042"/>
            <a:ext cx="7283201" cy="461665"/>
          </a:xfrm>
          <a:prstGeom prst="rect">
            <a:avLst/>
          </a:prstGeom>
          <a:solidFill>
            <a:schemeClr val="accent2">
              <a:lumMod val="75000"/>
            </a:schemeClr>
          </a:solidFill>
          <a:ln w="9525">
            <a:solidFill>
              <a:srgbClr val="003300"/>
            </a:solidFill>
            <a:miter lim="800000"/>
            <a:headEnd/>
            <a:tailEnd/>
          </a:ln>
        </p:spPr>
        <p:txBody>
          <a:bodyPr wrap="square">
            <a:spAutoFit/>
          </a:bodyPr>
          <a:lstStyle/>
          <a:p>
            <a:pPr algn="ctr">
              <a:defRPr/>
            </a:pPr>
            <a:r>
              <a:rPr lang="it-IT" sz="2400" b="1" dirty="0">
                <a:solidFill>
                  <a:schemeClr val="bg1"/>
                </a:solidFill>
              </a:rPr>
              <a:t>INVESTIMENTI FISSI LORDI NEGLI </a:t>
            </a:r>
            <a:r>
              <a:rPr lang="it-IT" sz="2400" b="1" dirty="0" err="1">
                <a:solidFill>
                  <a:schemeClr val="bg1"/>
                </a:solidFill>
              </a:rPr>
              <a:t>EE.LL</a:t>
            </a:r>
            <a:r>
              <a:rPr lang="it-IT" sz="2400" b="1" dirty="0">
                <a:solidFill>
                  <a:schemeClr val="bg1"/>
                </a:solidFill>
              </a:rPr>
              <a:t>.</a:t>
            </a:r>
          </a:p>
        </p:txBody>
      </p:sp>
      <p:sp>
        <p:nvSpPr>
          <p:cNvPr id="6" name="Segnaposto numero diapositiva 5"/>
          <p:cNvSpPr>
            <a:spLocks noGrp="1"/>
          </p:cNvSpPr>
          <p:nvPr>
            <p:ph type="sldNum" sz="quarter" idx="15"/>
          </p:nvPr>
        </p:nvSpPr>
        <p:spPr/>
        <p:txBody>
          <a:bodyPr/>
          <a:lstStyle/>
          <a:p>
            <a:fld id="{B007B441-5312-499D-93C3-6E37886527FA}" type="slidenum">
              <a:rPr lang="it-IT" smtClean="0"/>
              <a:pPr/>
              <a:t>32</a:t>
            </a:fld>
            <a:endParaRPr lang="it-IT"/>
          </a:p>
        </p:txBody>
      </p:sp>
      <p:sp>
        <p:nvSpPr>
          <p:cNvPr id="2" name="Segnaposto contenuto 1"/>
          <p:cNvSpPr>
            <a:spLocks noGrp="1"/>
          </p:cNvSpPr>
          <p:nvPr>
            <p:ph sz="quarter" idx="1"/>
          </p:nvPr>
        </p:nvSpPr>
        <p:spPr/>
        <p:txBody>
          <a:bodyPr>
            <a:normAutofit lnSpcReduction="10000"/>
          </a:bodyPr>
          <a:lstStyle/>
          <a:p>
            <a:pPr marL="0" indent="0" algn="just">
              <a:buNone/>
            </a:pPr>
            <a:r>
              <a:rPr lang="it-IT" i="1" dirty="0"/>
              <a:t>«Occorre ricordare, infine, che la sola componente degli investimenti fissi lordi non può essere ritenuta completamente rappresentativa della politica di investimento del settore pubblico, in quanto </a:t>
            </a:r>
            <a:r>
              <a:rPr lang="it-IT" i="1" u="sng" dirty="0"/>
              <a:t>parte degli investimenti di interesse pubblico sono effettuati da soggetti esterni al perimetro della PA e finanziati attraverso trasferimenti in conto capitale, che secondo i criteri del SEC sono contabilizzati come contributi agli investimenti alle imprese</a:t>
            </a:r>
            <a:r>
              <a:rPr lang="it-IT" i="1" dirty="0"/>
              <a:t>. La somma degli investimenti fissi lordi, …, e dei contributi agli investimenti alle imprese delinea in modo più esaustivo la dimensione e l’andamento degli investimenti pubblici</a:t>
            </a:r>
            <a:r>
              <a:rPr lang="it-IT" dirty="0"/>
              <a:t>.» </a:t>
            </a:r>
          </a:p>
          <a:p>
            <a:pPr marL="0" indent="0" algn="just">
              <a:buNone/>
            </a:pPr>
            <a:r>
              <a:rPr lang="it-IT" sz="1500" dirty="0"/>
              <a:t>Fonte: DEF 2018 - PNS</a:t>
            </a:r>
          </a:p>
        </p:txBody>
      </p:sp>
    </p:spTree>
    <p:extLst>
      <p:ext uri="{BB962C8B-B14F-4D97-AF65-F5344CB8AC3E}">
        <p14:creationId xmlns:p14="http://schemas.microsoft.com/office/powerpoint/2010/main" val="2297733377"/>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28662" y="500042"/>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a:solidFill>
                  <a:schemeClr val="bg1"/>
                </a:solidFill>
              </a:rPr>
              <a:t>LA REGOLA DEL DEBITO</a:t>
            </a:r>
          </a:p>
        </p:txBody>
      </p:sp>
      <p:sp>
        <p:nvSpPr>
          <p:cNvPr id="9" name="Segnaposto contenuto 8"/>
          <p:cNvSpPr>
            <a:spLocks noGrp="1"/>
          </p:cNvSpPr>
          <p:nvPr>
            <p:ph idx="1"/>
          </p:nvPr>
        </p:nvSpPr>
        <p:spPr>
          <a:xfrm>
            <a:off x="457200" y="1071546"/>
            <a:ext cx="7467600" cy="5402406"/>
          </a:xfrm>
        </p:spPr>
        <p:txBody>
          <a:bodyPr>
            <a:noAutofit/>
          </a:bodyPr>
          <a:lstStyle/>
          <a:p>
            <a:pPr algn="just"/>
            <a:r>
              <a:rPr lang="it-IT" sz="1600" dirty="0"/>
              <a:t>Regola  numerica che specifica il ritmo di avvicinamento del debito al valore soglia del 60% del PIL.</a:t>
            </a:r>
          </a:p>
          <a:p>
            <a:pPr algn="just"/>
            <a:r>
              <a:rPr lang="it-IT" sz="1600" dirty="0"/>
              <a:t>La regola si valuta  calcolando la riduzione media su base triennale, con tre opzioni: </a:t>
            </a:r>
          </a:p>
          <a:p>
            <a:pPr lvl="1"/>
            <a:r>
              <a:rPr lang="it-IT" sz="1400" dirty="0"/>
              <a:t>Valutazione </a:t>
            </a:r>
            <a:r>
              <a:rPr lang="it-IT" sz="1400" i="1" dirty="0" err="1"/>
              <a:t>backward</a:t>
            </a:r>
            <a:r>
              <a:rPr lang="it-IT" sz="1400" i="1" dirty="0"/>
              <a:t> </a:t>
            </a:r>
            <a:r>
              <a:rPr lang="it-IT" sz="1400" i="1" dirty="0" err="1"/>
              <a:t>looking</a:t>
            </a:r>
            <a:r>
              <a:rPr lang="it-IT" sz="1400" i="1" dirty="0"/>
              <a:t> </a:t>
            </a:r>
          </a:p>
          <a:p>
            <a:pPr lvl="1"/>
            <a:r>
              <a:rPr lang="it-IT" sz="1400" dirty="0"/>
              <a:t>Valutazione </a:t>
            </a:r>
            <a:r>
              <a:rPr lang="it-IT" sz="1400" i="1" dirty="0" err="1"/>
              <a:t>forward</a:t>
            </a:r>
            <a:r>
              <a:rPr lang="it-IT" sz="1400" i="1" dirty="0"/>
              <a:t> </a:t>
            </a:r>
            <a:r>
              <a:rPr lang="it-IT" sz="1400" i="1" dirty="0" err="1"/>
              <a:t>looking</a:t>
            </a:r>
            <a:r>
              <a:rPr lang="it-IT" sz="1400" i="1" dirty="0"/>
              <a:t> (al t+2) </a:t>
            </a:r>
          </a:p>
          <a:p>
            <a:pPr lvl="1"/>
            <a:r>
              <a:rPr lang="it-IT" sz="1400" dirty="0"/>
              <a:t>Valutazione </a:t>
            </a:r>
            <a:r>
              <a:rPr lang="it-IT" sz="1400" i="1" dirty="0" err="1"/>
              <a:t>backward</a:t>
            </a:r>
            <a:r>
              <a:rPr lang="it-IT" sz="1400" i="1" dirty="0"/>
              <a:t> </a:t>
            </a:r>
            <a:r>
              <a:rPr lang="it-IT" sz="1400" i="1" dirty="0" err="1"/>
              <a:t>looking</a:t>
            </a:r>
            <a:r>
              <a:rPr lang="it-IT" sz="1400" i="1" dirty="0"/>
              <a:t> con correzione per il ciclo </a:t>
            </a:r>
          </a:p>
          <a:p>
            <a:pPr algn="just"/>
            <a:r>
              <a:rPr lang="it-IT" sz="1600" dirty="0"/>
              <a:t>Per la quota del rapporto debito/PIL in eccesso rispetto al valore del 60% il tasso di riduzione debba essere pari ad 1/20 all’anno nella media dei tre precedenti esercizi (versione </a:t>
            </a:r>
            <a:r>
              <a:rPr lang="it-IT" sz="1600" i="1" dirty="0" err="1"/>
              <a:t>backward-looking</a:t>
            </a:r>
            <a:r>
              <a:rPr lang="it-IT" sz="1600" dirty="0"/>
              <a:t>). </a:t>
            </a:r>
          </a:p>
          <a:p>
            <a:pPr algn="just"/>
            <a:r>
              <a:rPr lang="it-IT" sz="1600" dirty="0"/>
              <a:t>La regola è considerata soddisfatta se la riduzione del differenziale di debito rispetto al 60% si verificherà, in base alle previsioni della Commissione europea, nel periodo di tre anni successivo all'ultimo anno per il quale si hanno dati disponibili (versione </a:t>
            </a:r>
            <a:r>
              <a:rPr lang="it-IT" sz="1600" i="1" dirty="0" err="1"/>
              <a:t>forward-looking</a:t>
            </a:r>
            <a:r>
              <a:rPr lang="it-IT" sz="1600" dirty="0"/>
              <a:t>). </a:t>
            </a:r>
          </a:p>
          <a:p>
            <a:pPr algn="just"/>
            <a:r>
              <a:rPr lang="it-IT" sz="1600" dirty="0"/>
              <a:t>Nella valutazione del rispetto della regola si terrà conto dell’influenza del ciclo economico. </a:t>
            </a:r>
          </a:p>
          <a:p>
            <a:pPr algn="just"/>
            <a:r>
              <a:rPr lang="it-IT" sz="1600" dirty="0"/>
              <a:t>Solo se </a:t>
            </a:r>
            <a:r>
              <a:rPr lang="it-IT" sz="1600" b="1" dirty="0"/>
              <a:t>nessuna di queste tre condizioni </a:t>
            </a:r>
            <a:r>
              <a:rPr lang="it-IT" sz="1600" dirty="0"/>
              <a:t>è soddisfatta, la regola del debito è considerata </a:t>
            </a:r>
            <a:r>
              <a:rPr lang="it-IT" sz="1600" u="sng" dirty="0"/>
              <a:t>non rispettata</a:t>
            </a:r>
            <a:r>
              <a:rPr lang="it-IT" sz="1600" dirty="0"/>
              <a:t>.</a:t>
            </a:r>
          </a:p>
        </p:txBody>
      </p:sp>
      <p:sp>
        <p:nvSpPr>
          <p:cNvPr id="6" name="Segnaposto numero diapositiva 5"/>
          <p:cNvSpPr>
            <a:spLocks noGrp="1"/>
          </p:cNvSpPr>
          <p:nvPr>
            <p:ph type="sldNum" sz="quarter" idx="15"/>
          </p:nvPr>
        </p:nvSpPr>
        <p:spPr/>
        <p:txBody>
          <a:bodyPr/>
          <a:lstStyle/>
          <a:p>
            <a:fld id="{B007B441-5312-499D-93C3-6E37886527FA}" type="slidenum">
              <a:rPr lang="it-IT" smtClean="0"/>
              <a:pPr/>
              <a:t>33</a:t>
            </a:fld>
            <a:endParaRPr lang="it-IT"/>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28662" y="500042"/>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a:solidFill>
                  <a:schemeClr val="bg1"/>
                </a:solidFill>
              </a:rPr>
              <a:t>LA REGOLA DEL DEBITO</a:t>
            </a:r>
          </a:p>
        </p:txBody>
      </p:sp>
      <p:sp>
        <p:nvSpPr>
          <p:cNvPr id="9" name="Segnaposto contenuto 8"/>
          <p:cNvSpPr>
            <a:spLocks noGrp="1"/>
          </p:cNvSpPr>
          <p:nvPr>
            <p:ph idx="1"/>
          </p:nvPr>
        </p:nvSpPr>
        <p:spPr>
          <a:xfrm>
            <a:off x="457200" y="1071546"/>
            <a:ext cx="7467600" cy="5402406"/>
          </a:xfrm>
        </p:spPr>
        <p:txBody>
          <a:bodyPr>
            <a:noAutofit/>
          </a:bodyPr>
          <a:lstStyle/>
          <a:p>
            <a:pPr algn="just"/>
            <a:r>
              <a:rPr lang="it-IT" sz="1800" dirty="0"/>
              <a:t>La regola </a:t>
            </a:r>
            <a:r>
              <a:rPr lang="it-IT" sz="1800" b="1" u="sng" dirty="0"/>
              <a:t>non</a:t>
            </a:r>
            <a:r>
              <a:rPr lang="it-IT" sz="1800" dirty="0"/>
              <a:t> è rispettata se:</a:t>
            </a:r>
          </a:p>
          <a:p>
            <a:pPr algn="just"/>
            <a:r>
              <a:rPr lang="it-IT" sz="1800" dirty="0"/>
              <a:t>Il rapporto debito/PIL è superiore al 60% e il rapporto debito/PIL è maggiore del benchmark retrospettivo (</a:t>
            </a:r>
            <a:r>
              <a:rPr lang="it-IT" sz="1800" i="1" dirty="0" err="1"/>
              <a:t>backward-looking</a:t>
            </a:r>
            <a:r>
              <a:rPr lang="it-IT" sz="1800" i="1" dirty="0"/>
              <a:t> benchmark</a:t>
            </a:r>
            <a:r>
              <a:rPr lang="it-IT" sz="1800" dirty="0"/>
              <a:t>), cioè:</a:t>
            </a:r>
          </a:p>
          <a:p>
            <a:pPr algn="just"/>
            <a:endParaRPr lang="it-IT" sz="1800" dirty="0"/>
          </a:p>
          <a:p>
            <a:pPr algn="just"/>
            <a:endParaRPr lang="it-IT" sz="1800" dirty="0"/>
          </a:p>
          <a:p>
            <a:pPr algn="just">
              <a:buNone/>
            </a:pPr>
            <a:r>
              <a:rPr lang="it-IT" sz="1800" dirty="0"/>
              <a:t>dove </a:t>
            </a:r>
            <a:r>
              <a:rPr lang="it-IT" sz="1800" i="1" dirty="0"/>
              <a:t>dd</a:t>
            </a:r>
            <a:r>
              <a:rPr lang="it-IT" sz="1800" i="1" baseline="-25000" dirty="0"/>
              <a:t>t</a:t>
            </a:r>
            <a:r>
              <a:rPr lang="it-IT" sz="1800" dirty="0"/>
              <a:t> indica il </a:t>
            </a:r>
            <a:r>
              <a:rPr lang="it-IT" sz="1800" i="1" dirty="0"/>
              <a:t>benchmark</a:t>
            </a:r>
            <a:r>
              <a:rPr lang="it-IT" sz="1800" dirty="0"/>
              <a:t> retrospettivo mentre d</a:t>
            </a:r>
            <a:r>
              <a:rPr lang="it-IT" sz="1800" baseline="-25000" dirty="0"/>
              <a:t>t-i</a:t>
            </a:r>
            <a:r>
              <a:rPr lang="it-IT" sz="1800" dirty="0"/>
              <a:t> indica il livello del debito in percentuale del PIL nell'anno </a:t>
            </a:r>
            <a:r>
              <a:rPr lang="it-IT" sz="1800" i="1" dirty="0"/>
              <a:t>t-i</a:t>
            </a:r>
            <a:r>
              <a:rPr lang="it-IT" sz="1800" dirty="0"/>
              <a:t>, con i compreso tra 0 e 3</a:t>
            </a:r>
          </a:p>
          <a:p>
            <a:pPr algn="just"/>
            <a:r>
              <a:rPr lang="it-IT" sz="1800" dirty="0"/>
              <a:t>La formula è scomponibile in due parti: da un lato, il livello di debito di lungo periodo, ossia il 60% del PIL; dall'altro, la quota in eccesso rispetto a tale soglia, definita da una media geometrica sul triennio precedente. Tale formula tende a dare un maggiore peso al debito registrato negli anni più recenti, per via dell’esponente </a:t>
            </a:r>
            <a:r>
              <a:rPr lang="it-IT" sz="1800" i="1" dirty="0"/>
              <a:t>i</a:t>
            </a:r>
            <a:r>
              <a:rPr lang="it-IT" sz="1800" dirty="0"/>
              <a:t> incorporato nel peso 0,95</a:t>
            </a:r>
            <a:r>
              <a:rPr lang="it-IT" sz="1800" baseline="30000" dirty="0"/>
              <a:t>i</a:t>
            </a:r>
            <a:r>
              <a:rPr lang="it-IT" sz="1800" dirty="0"/>
              <a:t>, che diminuisce all’aumentare della distanza temporale rispetto all’anno di riferimento. </a:t>
            </a:r>
          </a:p>
          <a:p>
            <a:endParaRPr lang="it-IT" sz="1600" dirty="0"/>
          </a:p>
        </p:txBody>
      </p:sp>
      <p:sp>
        <p:nvSpPr>
          <p:cNvPr id="6" name="Segnaposto numero diapositiva 5"/>
          <p:cNvSpPr>
            <a:spLocks noGrp="1"/>
          </p:cNvSpPr>
          <p:nvPr>
            <p:ph type="sldNum" sz="quarter" idx="15"/>
          </p:nvPr>
        </p:nvSpPr>
        <p:spPr/>
        <p:txBody>
          <a:bodyPr/>
          <a:lstStyle/>
          <a:p>
            <a:fld id="{B007B441-5312-499D-93C3-6E37886527FA}" type="slidenum">
              <a:rPr lang="it-IT" smtClean="0"/>
              <a:pPr/>
              <a:t>34</a:t>
            </a:fld>
            <a:endParaRPr lang="it-IT"/>
          </a:p>
        </p:txBody>
      </p:sp>
      <p:pic>
        <p:nvPicPr>
          <p:cNvPr id="10" name="Picture 2"/>
          <p:cNvPicPr>
            <a:picLocks noChangeAspect="1" noChangeArrowheads="1"/>
          </p:cNvPicPr>
          <p:nvPr/>
        </p:nvPicPr>
        <p:blipFill>
          <a:blip r:embed="rId2" cstate="print"/>
          <a:srcRect/>
          <a:stretch>
            <a:fillRect/>
          </a:stretch>
        </p:blipFill>
        <p:spPr bwMode="auto">
          <a:xfrm>
            <a:off x="928662" y="2428868"/>
            <a:ext cx="7038975" cy="457200"/>
          </a:xfrm>
          <a:prstGeom prst="rect">
            <a:avLst/>
          </a:prstGeom>
          <a:noFill/>
          <a:ln w="9525">
            <a:noFill/>
            <a:miter lim="800000"/>
            <a:headEnd/>
            <a:tailEnd/>
          </a:ln>
          <a:effectLst/>
        </p:spPr>
      </p:pic>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28662" y="500042"/>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a:solidFill>
                  <a:schemeClr val="bg1"/>
                </a:solidFill>
              </a:rPr>
              <a:t>LA REGOLA DEL DEBITO</a:t>
            </a:r>
          </a:p>
        </p:txBody>
      </p:sp>
      <p:sp>
        <p:nvSpPr>
          <p:cNvPr id="9" name="Segnaposto contenuto 8"/>
          <p:cNvSpPr>
            <a:spLocks noGrp="1"/>
          </p:cNvSpPr>
          <p:nvPr>
            <p:ph idx="1"/>
          </p:nvPr>
        </p:nvSpPr>
        <p:spPr>
          <a:xfrm>
            <a:off x="500034" y="1000108"/>
            <a:ext cx="7467600" cy="5402406"/>
          </a:xfrm>
        </p:spPr>
        <p:txBody>
          <a:bodyPr>
            <a:noAutofit/>
          </a:bodyPr>
          <a:lstStyle/>
          <a:p>
            <a:pPr algn="just"/>
            <a:r>
              <a:rPr lang="it-IT" sz="1800" dirty="0"/>
              <a:t>La regola </a:t>
            </a:r>
            <a:r>
              <a:rPr lang="it-IT" sz="1800" b="1" u="sng" dirty="0"/>
              <a:t>non</a:t>
            </a:r>
            <a:r>
              <a:rPr lang="it-IT" sz="1800" dirty="0"/>
              <a:t> è rispettata se:</a:t>
            </a:r>
          </a:p>
          <a:p>
            <a:pPr algn="just"/>
            <a:r>
              <a:rPr lang="it-IT" sz="1800" dirty="0"/>
              <a:t>il rapporto debito/PIL eccede il </a:t>
            </a:r>
            <a:r>
              <a:rPr lang="it-IT" sz="1800" i="1" dirty="0"/>
              <a:t>benchmark </a:t>
            </a:r>
            <a:r>
              <a:rPr lang="it-IT" sz="1800" dirty="0"/>
              <a:t>prospettico</a:t>
            </a:r>
            <a:r>
              <a:rPr lang="it-IT" sz="1800" i="1" dirty="0"/>
              <a:t> (</a:t>
            </a:r>
            <a:r>
              <a:rPr lang="it-IT" sz="1800" i="1" dirty="0" err="1"/>
              <a:t>forward-looking</a:t>
            </a:r>
            <a:r>
              <a:rPr lang="it-IT" sz="1800" i="1" dirty="0"/>
              <a:t> benchmark),</a:t>
            </a:r>
          </a:p>
          <a:p>
            <a:pPr algn="just"/>
            <a:r>
              <a:rPr lang="it-IT" sz="1800" dirty="0"/>
              <a:t>cioè:</a:t>
            </a:r>
          </a:p>
          <a:p>
            <a:pPr algn="just"/>
            <a:endParaRPr lang="it-IT" sz="1800" dirty="0"/>
          </a:p>
          <a:p>
            <a:pPr algn="just"/>
            <a:endParaRPr lang="it-IT" sz="1800" dirty="0"/>
          </a:p>
          <a:p>
            <a:pPr algn="just">
              <a:buNone/>
            </a:pPr>
            <a:r>
              <a:rPr lang="it-IT" sz="1800" dirty="0"/>
              <a:t>dove </a:t>
            </a:r>
            <a:r>
              <a:rPr lang="it-IT" sz="1800" i="1" dirty="0"/>
              <a:t>dd</a:t>
            </a:r>
            <a:r>
              <a:rPr lang="it-IT" sz="1800" i="1" baseline="-25000" dirty="0"/>
              <a:t>t-2</a:t>
            </a:r>
            <a:r>
              <a:rPr lang="it-IT" sz="1800" i="1" dirty="0"/>
              <a:t> </a:t>
            </a:r>
            <a:r>
              <a:rPr lang="it-IT" sz="1800" dirty="0"/>
              <a:t>indica il </a:t>
            </a:r>
            <a:r>
              <a:rPr lang="it-IT" sz="1800" i="1" dirty="0"/>
              <a:t>benchmark </a:t>
            </a:r>
            <a:r>
              <a:rPr lang="it-IT" sz="1800" dirty="0"/>
              <a:t>prospettico mentre </a:t>
            </a:r>
            <a:r>
              <a:rPr lang="it-IT" sz="1800" i="1" dirty="0"/>
              <a:t>d</a:t>
            </a:r>
            <a:r>
              <a:rPr lang="it-IT" sz="1800" i="1" baseline="-25000" dirty="0"/>
              <a:t>t+1</a:t>
            </a:r>
            <a:r>
              <a:rPr lang="it-IT" sz="1800" i="1" dirty="0"/>
              <a:t> e d</a:t>
            </a:r>
            <a:r>
              <a:rPr lang="it-IT" sz="1800" i="1" baseline="-25000" dirty="0"/>
              <a:t>t+2</a:t>
            </a:r>
            <a:r>
              <a:rPr lang="it-IT" sz="1800" i="1" dirty="0"/>
              <a:t> </a:t>
            </a:r>
            <a:r>
              <a:rPr lang="it-IT" sz="1800" dirty="0"/>
              <a:t>indicano i rapporti debito/PIL previsti dalla Commissione per gli anni </a:t>
            </a:r>
            <a:r>
              <a:rPr lang="it-IT" sz="1800" i="1" dirty="0"/>
              <a:t>t+1 e t+2 </a:t>
            </a:r>
            <a:r>
              <a:rPr lang="it-IT" sz="1800" dirty="0"/>
              <a:t>nell’ipotesi di politiche invariate;</a:t>
            </a:r>
          </a:p>
          <a:p>
            <a:pPr algn="just"/>
            <a:r>
              <a:rPr lang="it-IT" sz="1800" dirty="0"/>
              <a:t>La violazione della regola non può essere attribuita all’influenza del ciclo economico. Pertanto uno Stato membro non sarà soggetto ad una procedura di disavanzo eccessivo nel caso in cui il superamento del </a:t>
            </a:r>
            <a:r>
              <a:rPr lang="it-IT" sz="1800" i="1" dirty="0"/>
              <a:t>benchmark </a:t>
            </a:r>
            <a:r>
              <a:rPr lang="it-IT" sz="1800" dirty="0"/>
              <a:t>sia dovuto al ciclo economico. Pertanto il rapporto debito/PIL è aggiustato per tener conto dell’impatto del ciclo e quindi confrontato con il </a:t>
            </a:r>
            <a:r>
              <a:rPr lang="it-IT" sz="1800" i="1" dirty="0"/>
              <a:t>benchmark. </a:t>
            </a:r>
            <a:endParaRPr lang="it-IT" sz="1800" dirty="0"/>
          </a:p>
        </p:txBody>
      </p:sp>
      <p:sp>
        <p:nvSpPr>
          <p:cNvPr id="6" name="Segnaposto numero diapositiva 5"/>
          <p:cNvSpPr>
            <a:spLocks noGrp="1"/>
          </p:cNvSpPr>
          <p:nvPr>
            <p:ph type="sldNum" sz="quarter" idx="15"/>
          </p:nvPr>
        </p:nvSpPr>
        <p:spPr/>
        <p:txBody>
          <a:bodyPr/>
          <a:lstStyle/>
          <a:p>
            <a:fld id="{B007B441-5312-499D-93C3-6E37886527FA}" type="slidenum">
              <a:rPr lang="it-IT" smtClean="0"/>
              <a:pPr/>
              <a:t>35</a:t>
            </a:fld>
            <a:endParaRPr lang="it-IT"/>
          </a:p>
        </p:txBody>
      </p:sp>
      <p:pic>
        <p:nvPicPr>
          <p:cNvPr id="7" name="Picture 3"/>
          <p:cNvPicPr>
            <a:picLocks noChangeAspect="1" noChangeArrowheads="1"/>
          </p:cNvPicPr>
          <p:nvPr/>
        </p:nvPicPr>
        <p:blipFill>
          <a:blip r:embed="rId2" cstate="print"/>
          <a:srcRect/>
          <a:stretch>
            <a:fillRect/>
          </a:stretch>
        </p:blipFill>
        <p:spPr bwMode="auto">
          <a:xfrm>
            <a:off x="857224" y="2428868"/>
            <a:ext cx="7058025" cy="571504"/>
          </a:xfrm>
          <a:prstGeom prst="rect">
            <a:avLst/>
          </a:prstGeom>
          <a:noFill/>
          <a:ln w="9525">
            <a:noFill/>
            <a:miter lim="800000"/>
            <a:headEnd/>
            <a:tailEnd/>
          </a:ln>
          <a:effectLst/>
        </p:spPr>
      </p:pic>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28662" y="500042"/>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a:solidFill>
                  <a:schemeClr val="bg1"/>
                </a:solidFill>
              </a:rPr>
              <a:t>LA REGOLA DEL DEBITO</a:t>
            </a:r>
          </a:p>
        </p:txBody>
      </p:sp>
      <p:sp>
        <p:nvSpPr>
          <p:cNvPr id="9" name="Segnaposto contenuto 8"/>
          <p:cNvSpPr>
            <a:spLocks noGrp="1"/>
          </p:cNvSpPr>
          <p:nvPr>
            <p:ph idx="1"/>
          </p:nvPr>
        </p:nvSpPr>
        <p:spPr>
          <a:xfrm>
            <a:off x="500034" y="1857364"/>
            <a:ext cx="7467600" cy="4545150"/>
          </a:xfrm>
        </p:spPr>
        <p:txBody>
          <a:bodyPr>
            <a:noAutofit/>
          </a:bodyPr>
          <a:lstStyle/>
          <a:p>
            <a:pPr algn="just"/>
            <a:r>
              <a:rPr lang="it-IT" sz="1800" dirty="0"/>
              <a:t>Nelle fasi negative del ciclo economico, il rapporto debito/PIL aggiustato risulterà </a:t>
            </a:r>
            <a:r>
              <a:rPr lang="it-IT" sz="1800" u="sng" dirty="0"/>
              <a:t>inferiore</a:t>
            </a:r>
            <a:r>
              <a:rPr lang="it-IT" sz="1800" dirty="0"/>
              <a:t> rispetto a quello effettivo, in quanto il debito verrà depurato dell’effetto degli stabilizzatori automatici e il PIL  viene fatto variare al tasso di crescita del PIL potenziale.</a:t>
            </a:r>
          </a:p>
          <a:p>
            <a:pPr algn="just"/>
            <a:r>
              <a:rPr lang="it-IT" sz="1800" dirty="0"/>
              <a:t>Tale formula non viene utilizzata dalla Commissione europea nelle fasi positive del ciclo, nelle quali il debito aggiustato risulterebbe superiore rispetto a quello effettivo (una componente ciclica positiva farebbe aumentare il numeratore e quindi il valore del rapporto). Pertanto agli Stati membri non è chiesto, in relazione al debito, uno sforzo aggiuntivo nei “tempi buoni”.</a:t>
            </a:r>
          </a:p>
        </p:txBody>
      </p:sp>
      <p:sp>
        <p:nvSpPr>
          <p:cNvPr id="6" name="Segnaposto numero diapositiva 5"/>
          <p:cNvSpPr>
            <a:spLocks noGrp="1"/>
          </p:cNvSpPr>
          <p:nvPr>
            <p:ph type="sldNum" sz="quarter" idx="15"/>
          </p:nvPr>
        </p:nvSpPr>
        <p:spPr/>
        <p:txBody>
          <a:bodyPr/>
          <a:lstStyle/>
          <a:p>
            <a:fld id="{B007B441-5312-499D-93C3-6E37886527FA}" type="slidenum">
              <a:rPr lang="it-IT" smtClean="0"/>
              <a:pPr/>
              <a:t>36</a:t>
            </a:fld>
            <a:endParaRPr lang="it-IT"/>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28662" y="500042"/>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a:solidFill>
                  <a:schemeClr val="bg1"/>
                </a:solidFill>
              </a:rPr>
              <a:t>LA REGOLA DEL DEBITO</a:t>
            </a:r>
          </a:p>
        </p:txBody>
      </p:sp>
      <p:sp>
        <p:nvSpPr>
          <p:cNvPr id="9" name="Segnaposto contenuto 8"/>
          <p:cNvSpPr>
            <a:spLocks noGrp="1"/>
          </p:cNvSpPr>
          <p:nvPr>
            <p:ph idx="1"/>
          </p:nvPr>
        </p:nvSpPr>
        <p:spPr>
          <a:xfrm>
            <a:off x="457200" y="1071546"/>
            <a:ext cx="7467600" cy="5402406"/>
          </a:xfrm>
        </p:spPr>
        <p:txBody>
          <a:bodyPr>
            <a:noAutofit/>
          </a:bodyPr>
          <a:lstStyle/>
          <a:p>
            <a:pPr algn="just"/>
            <a:r>
              <a:rPr lang="it-IT" sz="1800" dirty="0"/>
              <a:t>Tenuto conto che il ciclo economico influenza la dinamica del debito sia attraverso l’andamento del saldo di bilancio (che incide sul numeratore) sia attraverso l’andamento del PIL (effetto denominatore), la formula utilizzata è la seguente:</a:t>
            </a:r>
          </a:p>
          <a:p>
            <a:pPr algn="just"/>
            <a:endParaRPr lang="it-IT" sz="1800" dirty="0"/>
          </a:p>
          <a:p>
            <a:pPr algn="just"/>
            <a:endParaRPr lang="it-IT" sz="1800" dirty="0"/>
          </a:p>
          <a:p>
            <a:pPr algn="just"/>
            <a:endParaRPr lang="it-IT" sz="1800" dirty="0"/>
          </a:p>
          <a:p>
            <a:pPr algn="just"/>
            <a:endParaRPr lang="it-IT" sz="1800" dirty="0"/>
          </a:p>
          <a:p>
            <a:pPr algn="just"/>
            <a:r>
              <a:rPr lang="it-IT" sz="1800" dirty="0"/>
              <a:t>dove </a:t>
            </a:r>
            <a:r>
              <a:rPr lang="it-IT" sz="1800" i="1" dirty="0"/>
              <a:t>B </a:t>
            </a:r>
            <a:r>
              <a:rPr lang="it-IT" sz="1800" dirty="0"/>
              <a:t>indica il livello del debito nominale</a:t>
            </a:r>
            <a:r>
              <a:rPr lang="it-IT" sz="1800" i="1" dirty="0"/>
              <a:t>, Y </a:t>
            </a:r>
            <a:r>
              <a:rPr lang="it-IT" sz="1800" dirty="0"/>
              <a:t>il PIL nominale</a:t>
            </a:r>
            <a:r>
              <a:rPr lang="it-IT" sz="1800" i="1" dirty="0"/>
              <a:t>, C </a:t>
            </a:r>
            <a:r>
              <a:rPr lang="it-IT" sz="1800" dirty="0"/>
              <a:t>la componente ciclica</a:t>
            </a:r>
            <a:r>
              <a:rPr lang="it-IT" sz="1800" i="1" dirty="0"/>
              <a:t>, p </a:t>
            </a:r>
            <a:r>
              <a:rPr lang="it-IT" sz="1800" dirty="0"/>
              <a:t>il deflatore del PIL e </a:t>
            </a:r>
            <a:r>
              <a:rPr lang="it-IT" sz="1800" i="1" dirty="0"/>
              <a:t>y</a:t>
            </a:r>
            <a:r>
              <a:rPr lang="it-IT" sz="1800" i="1" baseline="30000" dirty="0"/>
              <a:t>pot</a:t>
            </a:r>
            <a:r>
              <a:rPr lang="it-IT" sz="1800" i="1" dirty="0"/>
              <a:t> </a:t>
            </a:r>
            <a:r>
              <a:rPr lang="it-IT" sz="1800" dirty="0"/>
              <a:t>il tasso di crescita del PIL potenziale. Al numeratore, il debito effettivo </a:t>
            </a:r>
            <a:r>
              <a:rPr lang="it-IT" sz="1800" i="1" dirty="0" err="1"/>
              <a:t>Bt</a:t>
            </a:r>
            <a:r>
              <a:rPr lang="it-IT" sz="1800" i="1" dirty="0"/>
              <a:t>, </a:t>
            </a:r>
            <a:r>
              <a:rPr lang="it-IT" sz="1800" dirty="0"/>
              <a:t>viene aggiustato per l’andamento del ciclo degli ultimi tre anni; mentre al denominatore, il PIL dei tre esercizi precedenti, </a:t>
            </a:r>
            <a:r>
              <a:rPr lang="it-IT" sz="1800" i="1" dirty="0"/>
              <a:t>Y</a:t>
            </a:r>
            <a:r>
              <a:rPr lang="it-IT" sz="1800" i="1" baseline="-25000" dirty="0"/>
              <a:t>t-3</a:t>
            </a:r>
            <a:r>
              <a:rPr lang="it-IT" sz="1800" i="1" dirty="0"/>
              <a:t>, </a:t>
            </a:r>
            <a:r>
              <a:rPr lang="it-IT" sz="1800" dirty="0"/>
              <a:t>viene proiettato sull’anno </a:t>
            </a:r>
            <a:r>
              <a:rPr lang="it-IT" sz="1800" i="1" dirty="0"/>
              <a:t>t</a:t>
            </a:r>
            <a:r>
              <a:rPr lang="it-IT" sz="1800" dirty="0"/>
              <a:t>, </a:t>
            </a:r>
            <a:r>
              <a:rPr lang="it-IT" sz="1800"/>
              <a:t>per l’intero </a:t>
            </a:r>
            <a:r>
              <a:rPr lang="it-IT" sz="1800" dirty="0"/>
              <a:t>triennio considerato, al tasso di crescita del PIL nominale coerente con </a:t>
            </a:r>
            <a:r>
              <a:rPr lang="it-IT" sz="1800" i="1" dirty="0" err="1"/>
              <a:t>ytpot</a:t>
            </a:r>
            <a:r>
              <a:rPr lang="it-IT" sz="1800" i="1" dirty="0"/>
              <a:t>, </a:t>
            </a:r>
            <a:r>
              <a:rPr lang="it-IT" sz="1800" dirty="0"/>
              <a:t>cioè</a:t>
            </a:r>
            <a:r>
              <a:rPr lang="it-IT" sz="1800" i="1" dirty="0"/>
              <a:t> (1+ytpot)(1+pt).</a:t>
            </a:r>
            <a:endParaRPr lang="it-IT" sz="1800" dirty="0"/>
          </a:p>
        </p:txBody>
      </p:sp>
      <p:sp>
        <p:nvSpPr>
          <p:cNvPr id="6" name="Segnaposto numero diapositiva 5"/>
          <p:cNvSpPr>
            <a:spLocks noGrp="1"/>
          </p:cNvSpPr>
          <p:nvPr>
            <p:ph type="sldNum" sz="quarter" idx="15"/>
          </p:nvPr>
        </p:nvSpPr>
        <p:spPr/>
        <p:txBody>
          <a:bodyPr/>
          <a:lstStyle/>
          <a:p>
            <a:fld id="{B007B441-5312-499D-93C3-6E37886527FA}" type="slidenum">
              <a:rPr lang="it-IT" smtClean="0"/>
              <a:pPr/>
              <a:t>37</a:t>
            </a:fld>
            <a:endParaRPr lang="it-IT"/>
          </a:p>
        </p:txBody>
      </p:sp>
      <p:pic>
        <p:nvPicPr>
          <p:cNvPr id="8" name="Picture 4"/>
          <p:cNvPicPr>
            <a:picLocks noChangeAspect="1" noChangeArrowheads="1"/>
          </p:cNvPicPr>
          <p:nvPr/>
        </p:nvPicPr>
        <p:blipFill>
          <a:blip r:embed="rId2" cstate="print"/>
          <a:srcRect/>
          <a:stretch>
            <a:fillRect/>
          </a:stretch>
        </p:blipFill>
        <p:spPr bwMode="auto">
          <a:xfrm>
            <a:off x="714348" y="2428868"/>
            <a:ext cx="6619875" cy="1209675"/>
          </a:xfrm>
          <a:prstGeom prst="rect">
            <a:avLst/>
          </a:prstGeom>
          <a:noFill/>
          <a:ln w="9525">
            <a:noFill/>
            <a:miter lim="800000"/>
            <a:headEnd/>
            <a:tailEnd/>
          </a:ln>
          <a:effectLst/>
        </p:spPr>
      </p:pic>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28662" y="500042"/>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a:solidFill>
                  <a:schemeClr val="bg1"/>
                </a:solidFill>
              </a:rPr>
              <a:t>LA REGOLA DEL DEBITO</a:t>
            </a:r>
          </a:p>
        </p:txBody>
      </p:sp>
      <p:sp>
        <p:nvSpPr>
          <p:cNvPr id="9" name="Segnaposto contenuto 8"/>
          <p:cNvSpPr>
            <a:spLocks noGrp="1"/>
          </p:cNvSpPr>
          <p:nvPr>
            <p:ph idx="1"/>
          </p:nvPr>
        </p:nvSpPr>
        <p:spPr>
          <a:xfrm>
            <a:off x="500034" y="1071546"/>
            <a:ext cx="7467600" cy="4545150"/>
          </a:xfrm>
        </p:spPr>
        <p:txBody>
          <a:bodyPr>
            <a:noAutofit/>
          </a:bodyPr>
          <a:lstStyle/>
          <a:p>
            <a:pPr algn="just"/>
            <a:r>
              <a:rPr lang="it-IT" sz="1800" dirty="0"/>
              <a:t>Nel valutare l’opportunità di raccomandare al Consiglio europeo l’apertura di una procedura per disavanzo eccessivo a causa di una mancata riduzione del debito ad un “ritmo adeguato” al </a:t>
            </a:r>
            <a:r>
              <a:rPr lang="it-IT" sz="1800" i="1" dirty="0"/>
              <a:t>benchmark </a:t>
            </a:r>
            <a:r>
              <a:rPr lang="it-IT" sz="1800" dirty="0"/>
              <a:t>numerico si aggiungono valutazioni “qualitative” relative a un certo insieme di “altri fattori rilevanti”. </a:t>
            </a:r>
          </a:p>
          <a:p>
            <a:pPr algn="just"/>
            <a:r>
              <a:rPr lang="it-IT" sz="1800" dirty="0"/>
              <a:t>Questi fattori sono:</a:t>
            </a:r>
          </a:p>
          <a:p>
            <a:pPr lvl="1" algn="just"/>
            <a:r>
              <a:rPr lang="it-IT" sz="1500" dirty="0"/>
              <a:t>le operazioni di aggiustamento </a:t>
            </a:r>
            <a:r>
              <a:rPr lang="it-IT" sz="1500" i="1" dirty="0"/>
              <a:t>stock</a:t>
            </a:r>
            <a:r>
              <a:rPr lang="it-IT" sz="1500" dirty="0"/>
              <a:t>-flusso del debito;</a:t>
            </a:r>
          </a:p>
          <a:p>
            <a:pPr lvl="1" algn="just"/>
            <a:r>
              <a:rPr lang="it-IT" sz="1500" dirty="0"/>
              <a:t>le riserve accantonate e le altre voci dell’attivo del bilancio pubblico;</a:t>
            </a:r>
          </a:p>
          <a:p>
            <a:pPr lvl="1" algn="just"/>
            <a:r>
              <a:rPr lang="it-IT" sz="1500" dirty="0"/>
              <a:t>le garanzie, specie quelle legate al settore finanziario;</a:t>
            </a:r>
          </a:p>
          <a:p>
            <a:pPr lvl="1" algn="just"/>
            <a:r>
              <a:rPr lang="it-IT" sz="1500" dirty="0"/>
              <a:t>le passività, sia esplicite che implicite, connesse all’invecchiamento della popolazione;</a:t>
            </a:r>
          </a:p>
          <a:p>
            <a:pPr lvl="1" algn="just"/>
            <a:r>
              <a:rPr lang="it-IT" sz="1500" dirty="0"/>
              <a:t>il livello del debito privato, nella misura in cui rappresenti una passività implicita potenziale per il settore pubblico.</a:t>
            </a:r>
          </a:p>
        </p:txBody>
      </p:sp>
      <p:sp>
        <p:nvSpPr>
          <p:cNvPr id="6" name="Segnaposto numero diapositiva 5"/>
          <p:cNvSpPr>
            <a:spLocks noGrp="1"/>
          </p:cNvSpPr>
          <p:nvPr>
            <p:ph type="sldNum" sz="quarter" idx="15"/>
          </p:nvPr>
        </p:nvSpPr>
        <p:spPr/>
        <p:txBody>
          <a:bodyPr/>
          <a:lstStyle/>
          <a:p>
            <a:fld id="{B007B441-5312-499D-93C3-6E37886527FA}" type="slidenum">
              <a:rPr lang="it-IT" smtClean="0"/>
              <a:pPr/>
              <a:t>38</a:t>
            </a:fld>
            <a:endParaRPr lang="it-IT"/>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28662" y="500042"/>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a:solidFill>
                  <a:schemeClr val="bg1"/>
                </a:solidFill>
              </a:rPr>
              <a:t>LA REGOLA DEL DEBITO</a:t>
            </a:r>
          </a:p>
        </p:txBody>
      </p:sp>
      <p:graphicFrame>
        <p:nvGraphicFramePr>
          <p:cNvPr id="5" name="Segnaposto contenuto 4"/>
          <p:cNvGraphicFramePr>
            <a:graphicFrameLocks noGrp="1"/>
          </p:cNvGraphicFramePr>
          <p:nvPr>
            <p:ph idx="1"/>
          </p:nvPr>
        </p:nvGraphicFramePr>
        <p:xfrm>
          <a:off x="357154" y="1714488"/>
          <a:ext cx="8215373" cy="2143140"/>
        </p:xfrm>
        <a:graphic>
          <a:graphicData uri="http://schemas.openxmlformats.org/drawingml/2006/table">
            <a:tbl>
              <a:tblPr firstRow="1" bandRow="1">
                <a:tableStyleId>{5C22544A-7EE6-4342-B048-85BDC9FD1C3A}</a:tableStyleId>
              </a:tblPr>
              <a:tblGrid>
                <a:gridCol w="1257432">
                  <a:extLst>
                    <a:ext uri="{9D8B030D-6E8A-4147-A177-3AD203B41FA5}">
                      <a16:colId xmlns:a16="http://schemas.microsoft.com/office/drawing/2014/main" val="20000"/>
                    </a:ext>
                  </a:extLst>
                </a:gridCol>
                <a:gridCol w="1336055">
                  <a:extLst>
                    <a:ext uri="{9D8B030D-6E8A-4147-A177-3AD203B41FA5}">
                      <a16:colId xmlns:a16="http://schemas.microsoft.com/office/drawing/2014/main" val="20001"/>
                    </a:ext>
                  </a:extLst>
                </a:gridCol>
                <a:gridCol w="1021690">
                  <a:extLst>
                    <a:ext uri="{9D8B030D-6E8A-4147-A177-3AD203B41FA5}">
                      <a16:colId xmlns:a16="http://schemas.microsoft.com/office/drawing/2014/main" val="20002"/>
                    </a:ext>
                  </a:extLst>
                </a:gridCol>
                <a:gridCol w="1178871">
                  <a:extLst>
                    <a:ext uri="{9D8B030D-6E8A-4147-A177-3AD203B41FA5}">
                      <a16:colId xmlns:a16="http://schemas.microsoft.com/office/drawing/2014/main" val="20003"/>
                    </a:ext>
                  </a:extLst>
                </a:gridCol>
                <a:gridCol w="1074075">
                  <a:extLst>
                    <a:ext uri="{9D8B030D-6E8A-4147-A177-3AD203B41FA5}">
                      <a16:colId xmlns:a16="http://schemas.microsoft.com/office/drawing/2014/main" val="20004"/>
                    </a:ext>
                  </a:extLst>
                </a:gridCol>
                <a:gridCol w="1132805">
                  <a:extLst>
                    <a:ext uri="{9D8B030D-6E8A-4147-A177-3AD203B41FA5}">
                      <a16:colId xmlns:a16="http://schemas.microsoft.com/office/drawing/2014/main" val="20005"/>
                    </a:ext>
                  </a:extLst>
                </a:gridCol>
                <a:gridCol w="1214445">
                  <a:extLst>
                    <a:ext uri="{9D8B030D-6E8A-4147-A177-3AD203B41FA5}">
                      <a16:colId xmlns:a16="http://schemas.microsoft.com/office/drawing/2014/main" val="20006"/>
                    </a:ext>
                  </a:extLst>
                </a:gridCol>
              </a:tblGrid>
              <a:tr h="1012212">
                <a:tc>
                  <a:txBody>
                    <a:bodyPr/>
                    <a:lstStyle/>
                    <a:p>
                      <a:endParaRPr lang="it-IT"/>
                    </a:p>
                  </a:txBody>
                  <a:tcPr marL="0" marR="0" marT="0" marB="0" anchor="ctr"/>
                </a:tc>
                <a:tc>
                  <a:txBody>
                    <a:bodyPr/>
                    <a:lstStyle/>
                    <a:p>
                      <a:pPr algn="ctr"/>
                      <a:r>
                        <a:rPr lang="it-IT" dirty="0">
                          <a:latin typeface="arial"/>
                        </a:rPr>
                        <a:t>Debito delle </a:t>
                      </a:r>
                      <a:r>
                        <a:rPr lang="it-IT" dirty="0" err="1">
                          <a:latin typeface="arial"/>
                        </a:rPr>
                        <a:t>amm</a:t>
                      </a:r>
                      <a:r>
                        <a:rPr lang="it-IT" dirty="0">
                          <a:latin typeface="arial"/>
                        </a:rPr>
                        <a:t>. pubbliche </a:t>
                      </a:r>
                    </a:p>
                  </a:txBody>
                  <a:tcPr marL="0" marR="0" marT="0" marB="0" anchor="ctr"/>
                </a:tc>
                <a:tc>
                  <a:txBody>
                    <a:bodyPr/>
                    <a:lstStyle/>
                    <a:p>
                      <a:pPr algn="ctr"/>
                      <a:r>
                        <a:rPr lang="it-IT" dirty="0">
                          <a:latin typeface="arial"/>
                        </a:rPr>
                        <a:t> </a:t>
                      </a:r>
                      <a:r>
                        <a:rPr lang="it-IT" b="1" dirty="0">
                          <a:latin typeface="arial"/>
                        </a:rPr>
                        <a:t>Regioni </a:t>
                      </a:r>
                      <a:endParaRPr lang="it-IT" dirty="0">
                        <a:latin typeface="arial"/>
                      </a:endParaRPr>
                    </a:p>
                  </a:txBody>
                  <a:tcPr marL="0" marR="0" marT="0" marB="0" anchor="ctr"/>
                </a:tc>
                <a:tc>
                  <a:txBody>
                    <a:bodyPr/>
                    <a:lstStyle/>
                    <a:p>
                      <a:pPr algn="ctr"/>
                      <a:r>
                        <a:rPr lang="it-IT" b="1" dirty="0">
                          <a:latin typeface="arial"/>
                        </a:rPr>
                        <a:t> Province</a:t>
                      </a:r>
                      <a:endParaRPr lang="it-IT" dirty="0">
                        <a:latin typeface="arial"/>
                      </a:endParaRPr>
                    </a:p>
                  </a:txBody>
                  <a:tcPr marL="0" marR="0" marT="0" marB="0" anchor="ctr"/>
                </a:tc>
                <a:tc>
                  <a:txBody>
                    <a:bodyPr/>
                    <a:lstStyle/>
                    <a:p>
                      <a:pPr algn="ctr"/>
                      <a:r>
                        <a:rPr lang="it-IT" b="1" dirty="0">
                          <a:latin typeface="arial"/>
                        </a:rPr>
                        <a:t> Comuni</a:t>
                      </a:r>
                      <a:endParaRPr lang="it-IT" dirty="0">
                        <a:latin typeface="arial"/>
                      </a:endParaRPr>
                    </a:p>
                  </a:txBody>
                  <a:tcPr marL="0" marR="0" marT="0" marB="0" anchor="ctr"/>
                </a:tc>
                <a:tc>
                  <a:txBody>
                    <a:bodyPr/>
                    <a:lstStyle/>
                    <a:p>
                      <a:pPr algn="ctr"/>
                      <a:r>
                        <a:rPr lang="it-IT" b="1" dirty="0">
                          <a:latin typeface="arial"/>
                        </a:rPr>
                        <a:t> Altre </a:t>
                      </a:r>
                      <a:r>
                        <a:rPr lang="it-IT" b="1" dirty="0" err="1">
                          <a:latin typeface="arial"/>
                        </a:rPr>
                        <a:t>amm</a:t>
                      </a:r>
                      <a:r>
                        <a:rPr lang="it-IT" b="1" dirty="0">
                          <a:latin typeface="arial"/>
                        </a:rPr>
                        <a:t>. locali </a:t>
                      </a:r>
                      <a:endParaRPr lang="it-IT" dirty="0">
                        <a:latin typeface="arial"/>
                      </a:endParaRPr>
                    </a:p>
                  </a:txBody>
                  <a:tcPr marL="0" marR="0" marT="0" marB="0" anchor="ctr"/>
                </a:tc>
                <a:tc>
                  <a:txBody>
                    <a:bodyPr/>
                    <a:lstStyle/>
                    <a:p>
                      <a:pPr algn="ctr"/>
                      <a:r>
                        <a:rPr lang="it-IT" b="1" dirty="0">
                          <a:latin typeface="arial"/>
                        </a:rPr>
                        <a:t> Tot. </a:t>
                      </a:r>
                      <a:r>
                        <a:rPr lang="it-IT" b="1" dirty="0" err="1">
                          <a:latin typeface="arial"/>
                        </a:rPr>
                        <a:t>amm</a:t>
                      </a:r>
                      <a:r>
                        <a:rPr lang="it-IT" b="1" dirty="0">
                          <a:latin typeface="arial"/>
                        </a:rPr>
                        <a:t>. locali </a:t>
                      </a:r>
                      <a:endParaRPr lang="it-IT" dirty="0">
                        <a:latin typeface="arial"/>
                      </a:endParaRPr>
                    </a:p>
                  </a:txBody>
                  <a:tcPr marL="0" marR="0" marT="0" marB="0" anchor="ctr"/>
                </a:tc>
                <a:extLst>
                  <a:ext uri="{0D108BD9-81ED-4DB2-BD59-A6C34878D82A}">
                    <a16:rowId xmlns:a16="http://schemas.microsoft.com/office/drawing/2014/main" val="10000"/>
                  </a:ext>
                </a:extLst>
              </a:tr>
              <a:tr h="674808">
                <a:tc>
                  <a:txBody>
                    <a:bodyPr/>
                    <a:lstStyle/>
                    <a:p>
                      <a:pPr algn="ctr"/>
                      <a:r>
                        <a:rPr lang="it-IT">
                          <a:latin typeface="arial"/>
                        </a:rPr>
                        <a:t> Valore assoluto </a:t>
                      </a:r>
                    </a:p>
                  </a:txBody>
                  <a:tcPr marL="0" marR="0" marT="0" marB="0" anchor="ctr"/>
                </a:tc>
                <a:tc>
                  <a:txBody>
                    <a:bodyPr/>
                    <a:lstStyle/>
                    <a:p>
                      <a:pPr algn="ctr"/>
                      <a:r>
                        <a:rPr lang="it-IT">
                          <a:latin typeface="arial"/>
                        </a:rPr>
                        <a:t>2.275.046</a:t>
                      </a:r>
                    </a:p>
                  </a:txBody>
                  <a:tcPr marL="0" marR="0" marT="0" marB="0" anchor="ctr"/>
                </a:tc>
                <a:tc>
                  <a:txBody>
                    <a:bodyPr/>
                    <a:lstStyle/>
                    <a:p>
                      <a:pPr algn="ctr"/>
                      <a:r>
                        <a:rPr lang="it-IT">
                          <a:latin typeface="arial"/>
                        </a:rPr>
                        <a:t>30.769</a:t>
                      </a:r>
                    </a:p>
                  </a:txBody>
                  <a:tcPr marL="0" marR="0" marT="0" marB="0" anchor="ctr"/>
                </a:tc>
                <a:tc>
                  <a:txBody>
                    <a:bodyPr/>
                    <a:lstStyle/>
                    <a:p>
                      <a:pPr algn="ctr"/>
                      <a:r>
                        <a:rPr lang="it-IT">
                          <a:latin typeface="arial"/>
                        </a:rPr>
                        <a:t>7.303</a:t>
                      </a:r>
                    </a:p>
                  </a:txBody>
                  <a:tcPr marL="0" marR="0" marT="0" marB="0" anchor="ctr"/>
                </a:tc>
                <a:tc>
                  <a:txBody>
                    <a:bodyPr/>
                    <a:lstStyle/>
                    <a:p>
                      <a:pPr algn="ctr"/>
                      <a:r>
                        <a:rPr lang="it-IT">
                          <a:latin typeface="arial"/>
                        </a:rPr>
                        <a:t>40.288</a:t>
                      </a:r>
                    </a:p>
                  </a:txBody>
                  <a:tcPr marL="0" marR="0" marT="0" marB="0" anchor="ctr"/>
                </a:tc>
                <a:tc>
                  <a:txBody>
                    <a:bodyPr/>
                    <a:lstStyle/>
                    <a:p>
                      <a:pPr algn="ctr"/>
                      <a:r>
                        <a:rPr lang="it-IT">
                          <a:latin typeface="arial"/>
                        </a:rPr>
                        <a:t>9.927</a:t>
                      </a:r>
                    </a:p>
                  </a:txBody>
                  <a:tcPr marL="0" marR="0" marT="0" marB="0" anchor="ctr"/>
                </a:tc>
                <a:tc>
                  <a:txBody>
                    <a:bodyPr/>
                    <a:lstStyle/>
                    <a:p>
                      <a:pPr algn="ctr"/>
                      <a:r>
                        <a:rPr lang="it-IT">
                          <a:latin typeface="arial"/>
                        </a:rPr>
                        <a:t>   88.287,00</a:t>
                      </a:r>
                    </a:p>
                  </a:txBody>
                  <a:tcPr marL="0" marR="0" marT="0" marB="0" anchor="ctr"/>
                </a:tc>
                <a:extLst>
                  <a:ext uri="{0D108BD9-81ED-4DB2-BD59-A6C34878D82A}">
                    <a16:rowId xmlns:a16="http://schemas.microsoft.com/office/drawing/2014/main" val="10001"/>
                  </a:ext>
                </a:extLst>
              </a:tr>
              <a:tr h="456120">
                <a:tc>
                  <a:txBody>
                    <a:bodyPr/>
                    <a:lstStyle/>
                    <a:p>
                      <a:pPr algn="ctr"/>
                      <a:r>
                        <a:rPr lang="it-IT">
                          <a:latin typeface="arial"/>
                        </a:rPr>
                        <a:t> % </a:t>
                      </a:r>
                    </a:p>
                  </a:txBody>
                  <a:tcPr marL="0" marR="0" marT="0" marB="0" anchor="ctr"/>
                </a:tc>
                <a:tc>
                  <a:txBody>
                    <a:bodyPr/>
                    <a:lstStyle/>
                    <a:p>
                      <a:pPr algn="ctr"/>
                      <a:r>
                        <a:rPr lang="it-IT">
                          <a:latin typeface="arial"/>
                        </a:rPr>
                        <a:t>100,00%</a:t>
                      </a:r>
                    </a:p>
                  </a:txBody>
                  <a:tcPr marL="0" marR="0" marT="0" marB="0" anchor="ctr"/>
                </a:tc>
                <a:tc>
                  <a:txBody>
                    <a:bodyPr/>
                    <a:lstStyle/>
                    <a:p>
                      <a:pPr algn="ctr"/>
                      <a:r>
                        <a:rPr lang="it-IT" b="1">
                          <a:latin typeface="arial"/>
                        </a:rPr>
                        <a:t>1,35%</a:t>
                      </a:r>
                      <a:endParaRPr lang="it-IT">
                        <a:latin typeface="arial"/>
                      </a:endParaRPr>
                    </a:p>
                  </a:txBody>
                  <a:tcPr marL="0" marR="0" marT="0" marB="0" anchor="ctr"/>
                </a:tc>
                <a:tc>
                  <a:txBody>
                    <a:bodyPr/>
                    <a:lstStyle/>
                    <a:p>
                      <a:pPr algn="ctr"/>
                      <a:r>
                        <a:rPr lang="it-IT" b="1">
                          <a:latin typeface="arial"/>
                        </a:rPr>
                        <a:t>0,32%</a:t>
                      </a:r>
                      <a:endParaRPr lang="it-IT">
                        <a:latin typeface="arial"/>
                      </a:endParaRPr>
                    </a:p>
                  </a:txBody>
                  <a:tcPr marL="0" marR="0" marT="0" marB="0" anchor="ctr"/>
                </a:tc>
                <a:tc>
                  <a:txBody>
                    <a:bodyPr/>
                    <a:lstStyle/>
                    <a:p>
                      <a:pPr algn="ctr"/>
                      <a:r>
                        <a:rPr lang="it-IT" b="1">
                          <a:latin typeface="arial"/>
                        </a:rPr>
                        <a:t>1,77%</a:t>
                      </a:r>
                      <a:endParaRPr lang="it-IT">
                        <a:latin typeface="arial"/>
                      </a:endParaRPr>
                    </a:p>
                  </a:txBody>
                  <a:tcPr marL="0" marR="0" marT="0" marB="0" anchor="ctr"/>
                </a:tc>
                <a:tc>
                  <a:txBody>
                    <a:bodyPr/>
                    <a:lstStyle/>
                    <a:p>
                      <a:pPr algn="ctr"/>
                      <a:r>
                        <a:rPr lang="it-IT" b="1">
                          <a:latin typeface="arial"/>
                        </a:rPr>
                        <a:t>0,44%</a:t>
                      </a:r>
                      <a:endParaRPr lang="it-IT">
                        <a:latin typeface="arial"/>
                      </a:endParaRPr>
                    </a:p>
                  </a:txBody>
                  <a:tcPr marL="0" marR="0" marT="0" marB="0" anchor="ctr"/>
                </a:tc>
                <a:tc>
                  <a:txBody>
                    <a:bodyPr/>
                    <a:lstStyle/>
                    <a:p>
                      <a:pPr algn="ctr"/>
                      <a:r>
                        <a:rPr lang="it-IT" b="1" dirty="0">
                          <a:latin typeface="arial"/>
                        </a:rPr>
                        <a:t>3,88%</a:t>
                      </a:r>
                      <a:endParaRPr lang="it-IT" dirty="0">
                        <a:latin typeface="arial"/>
                      </a:endParaRPr>
                    </a:p>
                  </a:txBody>
                  <a:tcPr marL="0" marR="0" marT="0" marB="0" anchor="ctr"/>
                </a:tc>
                <a:extLst>
                  <a:ext uri="{0D108BD9-81ED-4DB2-BD59-A6C34878D82A}">
                    <a16:rowId xmlns:a16="http://schemas.microsoft.com/office/drawing/2014/main" val="10002"/>
                  </a:ext>
                </a:extLst>
              </a:tr>
            </a:tbl>
          </a:graphicData>
        </a:graphic>
      </p:graphicFrame>
      <p:sp>
        <p:nvSpPr>
          <p:cNvPr id="6" name="Segnaposto numero diapositiva 5"/>
          <p:cNvSpPr>
            <a:spLocks noGrp="1"/>
          </p:cNvSpPr>
          <p:nvPr>
            <p:ph type="sldNum" sz="quarter" idx="15"/>
          </p:nvPr>
        </p:nvSpPr>
        <p:spPr/>
        <p:txBody>
          <a:bodyPr/>
          <a:lstStyle/>
          <a:p>
            <a:fld id="{B007B441-5312-499D-93C3-6E37886527FA}" type="slidenum">
              <a:rPr lang="it-IT" smtClean="0"/>
              <a:pPr/>
              <a:t>39</a:t>
            </a:fld>
            <a:endParaRPr lang="it-IT"/>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820796"/>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a:solidFill>
                  <a:schemeClr val="bg1"/>
                </a:solidFill>
              </a:rPr>
              <a:t>INQUADRAMENTO NORMATIVO</a:t>
            </a:r>
          </a:p>
        </p:txBody>
      </p:sp>
      <p:sp>
        <p:nvSpPr>
          <p:cNvPr id="9" name="Segnaposto contenuto 8"/>
          <p:cNvSpPr>
            <a:spLocks noGrp="1"/>
          </p:cNvSpPr>
          <p:nvPr>
            <p:ph idx="1"/>
          </p:nvPr>
        </p:nvSpPr>
        <p:spPr>
          <a:xfrm>
            <a:off x="457200" y="1600200"/>
            <a:ext cx="7467600" cy="5043510"/>
          </a:xfrm>
        </p:spPr>
        <p:txBody>
          <a:bodyPr>
            <a:normAutofit fontScale="92500" lnSpcReduction="20000"/>
          </a:bodyPr>
          <a:lstStyle/>
          <a:p>
            <a:pPr algn="just"/>
            <a:r>
              <a:rPr lang="it-IT" dirty="0"/>
              <a:t>La presenza di un siffatto Meccanismo, tuttavia, avrebbe potuto generare rischi di </a:t>
            </a:r>
            <a:r>
              <a:rPr lang="it-IT" i="1" dirty="0" err="1"/>
              <a:t>moral</a:t>
            </a:r>
            <a:r>
              <a:rPr lang="it-IT" i="1" dirty="0"/>
              <a:t> </a:t>
            </a:r>
            <a:r>
              <a:rPr lang="it-IT" i="1" dirty="0" err="1"/>
              <a:t>hazard</a:t>
            </a:r>
            <a:r>
              <a:rPr lang="it-IT" i="1" dirty="0"/>
              <a:t> </a:t>
            </a:r>
            <a:r>
              <a:rPr lang="it-IT" dirty="0"/>
              <a:t>da parte degli Stati membri implicitamente incentivati ad una imprudente gestione dei conti nazionali essendo “protetti” da sistemi di salvataggio. </a:t>
            </a:r>
          </a:p>
          <a:p>
            <a:pPr algn="just"/>
            <a:r>
              <a:rPr lang="it-IT" dirty="0"/>
              <a:t>La necessità di evitare l’insorgenza di tali comportamenti opportunistici ha richiesto una complessa riforma della </a:t>
            </a:r>
            <a:r>
              <a:rPr lang="it-IT" i="1" dirty="0" err="1"/>
              <a:t>governance</a:t>
            </a:r>
            <a:r>
              <a:rPr lang="it-IT" i="1" dirty="0"/>
              <a:t> </a:t>
            </a:r>
            <a:r>
              <a:rPr lang="it-IT" dirty="0"/>
              <a:t>economica europea che stringesse i vicoli di bilancio posti in capo agli Stati membri ed un più attento monitoraggio dei conti nazionali. </a:t>
            </a:r>
          </a:p>
          <a:p>
            <a:pPr algn="just"/>
            <a:r>
              <a:rPr lang="it-IT" dirty="0"/>
              <a:t>Gli interventi di “soccorso” finanziario europeo possono essere attivati, dunque, solo a seguito della sottoposizione ai nuovi strumenti di </a:t>
            </a:r>
            <a:r>
              <a:rPr lang="it-IT" i="1" dirty="0" err="1"/>
              <a:t>governance</a:t>
            </a:r>
            <a:r>
              <a:rPr lang="it-IT" i="1" dirty="0"/>
              <a:t> </a:t>
            </a:r>
            <a:r>
              <a:rPr lang="it-IT" dirty="0"/>
              <a:t>europea volti a prevenire la crisi di solvibilità nonché ad attuare una sorveglianza multilaterale sui disavanzi e sui debiti degli Stati. </a:t>
            </a:r>
          </a:p>
        </p:txBody>
      </p:sp>
      <p:sp>
        <p:nvSpPr>
          <p:cNvPr id="7" name="Segnaposto numero diapositiva 6"/>
          <p:cNvSpPr>
            <a:spLocks noGrp="1"/>
          </p:cNvSpPr>
          <p:nvPr>
            <p:ph type="sldNum" sz="quarter" idx="15"/>
          </p:nvPr>
        </p:nvSpPr>
        <p:spPr/>
        <p:txBody>
          <a:bodyPr/>
          <a:lstStyle/>
          <a:p>
            <a:fld id="{B007B441-5312-499D-93C3-6E37886527FA}" type="slidenum">
              <a:rPr lang="it-IT" smtClean="0"/>
              <a:pPr/>
              <a:t>4</a:t>
            </a:fld>
            <a:endParaRPr lang="it-IT"/>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28662" y="500042"/>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a:solidFill>
                  <a:schemeClr val="bg1"/>
                </a:solidFill>
              </a:rPr>
              <a:t>LA REGOLA DEL DEBITO</a:t>
            </a:r>
          </a:p>
        </p:txBody>
      </p:sp>
      <p:sp>
        <p:nvSpPr>
          <p:cNvPr id="6" name="Segnaposto numero diapositiva 5"/>
          <p:cNvSpPr>
            <a:spLocks noGrp="1"/>
          </p:cNvSpPr>
          <p:nvPr>
            <p:ph type="sldNum" sz="quarter" idx="15"/>
          </p:nvPr>
        </p:nvSpPr>
        <p:spPr/>
        <p:txBody>
          <a:bodyPr/>
          <a:lstStyle/>
          <a:p>
            <a:fld id="{B007B441-5312-499D-93C3-6E37886527FA}" type="slidenum">
              <a:rPr lang="it-IT" smtClean="0"/>
              <a:pPr/>
              <a:t>40</a:t>
            </a:fld>
            <a:endParaRPr lang="it-IT"/>
          </a:p>
        </p:txBody>
      </p:sp>
      <p:pic>
        <p:nvPicPr>
          <p:cNvPr id="3" name="Segnaposto contenuto 2"/>
          <p:cNvPicPr>
            <a:picLocks noGrp="1" noChangeAspect="1"/>
          </p:cNvPicPr>
          <p:nvPr>
            <p:ph sz="quarter" idx="1"/>
          </p:nvPr>
        </p:nvPicPr>
        <p:blipFill>
          <a:blip r:embed="rId2"/>
          <a:stretch>
            <a:fillRect/>
          </a:stretch>
        </p:blipFill>
        <p:spPr>
          <a:xfrm>
            <a:off x="1043608" y="1121029"/>
            <a:ext cx="6695844" cy="4873625"/>
          </a:xfrm>
          <a:prstGeom prst="rect">
            <a:avLst/>
          </a:prstGeom>
        </p:spPr>
      </p:pic>
      <p:sp>
        <p:nvSpPr>
          <p:cNvPr id="7" name="CasellaDiTesto 6"/>
          <p:cNvSpPr txBox="1"/>
          <p:nvPr/>
        </p:nvSpPr>
        <p:spPr>
          <a:xfrm>
            <a:off x="1043608" y="6418816"/>
            <a:ext cx="6552728" cy="276999"/>
          </a:xfrm>
          <a:prstGeom prst="rect">
            <a:avLst/>
          </a:prstGeom>
          <a:noFill/>
        </p:spPr>
        <p:txBody>
          <a:bodyPr wrap="square" rtlCol="0">
            <a:spAutoFit/>
          </a:bodyPr>
          <a:lstStyle/>
          <a:p>
            <a:pPr algn="just"/>
            <a:r>
              <a:rPr lang="it-IT" sz="1200" dirty="0"/>
              <a:t>Fonte: DEF 2018</a:t>
            </a:r>
          </a:p>
        </p:txBody>
      </p:sp>
      <p:sp>
        <p:nvSpPr>
          <p:cNvPr id="8" name="CasellaDiTesto 7"/>
          <p:cNvSpPr txBox="1"/>
          <p:nvPr/>
        </p:nvSpPr>
        <p:spPr>
          <a:xfrm>
            <a:off x="395536" y="5877272"/>
            <a:ext cx="7343916" cy="553998"/>
          </a:xfrm>
          <a:prstGeom prst="rect">
            <a:avLst/>
          </a:prstGeom>
          <a:noFill/>
        </p:spPr>
        <p:txBody>
          <a:bodyPr wrap="square" rtlCol="0">
            <a:spAutoFit/>
          </a:bodyPr>
          <a:lstStyle/>
          <a:p>
            <a:r>
              <a:rPr lang="it-IT" sz="1000" dirty="0"/>
              <a:t>In base alla cosiddetta equazione dinamica del debito, la variazione del rapporto debito/PIL tra un anno e un altro può essere scomposta in tre componenti principali: i) il differenziale tra tasso di interesse e il tasso di crescita del PIL nominale (</a:t>
            </a:r>
            <a:r>
              <a:rPr lang="it-IT" sz="1000" i="1" dirty="0" err="1"/>
              <a:t>snowball</a:t>
            </a:r>
            <a:r>
              <a:rPr lang="it-IT" sz="1000" i="1" dirty="0"/>
              <a:t> </a:t>
            </a:r>
            <a:r>
              <a:rPr lang="it-IT" sz="1000" i="1" dirty="0" err="1"/>
              <a:t>effect</a:t>
            </a:r>
            <a:r>
              <a:rPr lang="it-IT" sz="1000" dirty="0"/>
              <a:t>); ii) il saldo primario; e iii) gli aggiustamenti stock-flussi</a:t>
            </a:r>
          </a:p>
        </p:txBody>
      </p:sp>
    </p:spTree>
    <p:extLst>
      <p:ext uri="{BB962C8B-B14F-4D97-AF65-F5344CB8AC3E}">
        <p14:creationId xmlns:p14="http://schemas.microsoft.com/office/powerpoint/2010/main" val="2015707685"/>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820796"/>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a:solidFill>
                  <a:schemeClr val="bg1"/>
                </a:solidFill>
              </a:rPr>
              <a:t>INQUADRAMENTO NORMATIVO</a:t>
            </a:r>
          </a:p>
        </p:txBody>
      </p:sp>
      <p:sp>
        <p:nvSpPr>
          <p:cNvPr id="9" name="Segnaposto contenuto 8"/>
          <p:cNvSpPr>
            <a:spLocks noGrp="1"/>
          </p:cNvSpPr>
          <p:nvPr>
            <p:ph idx="1"/>
          </p:nvPr>
        </p:nvSpPr>
        <p:spPr>
          <a:xfrm>
            <a:off x="457200" y="1600200"/>
            <a:ext cx="7467600" cy="5043510"/>
          </a:xfrm>
        </p:spPr>
        <p:txBody>
          <a:bodyPr>
            <a:normAutofit/>
          </a:bodyPr>
          <a:lstStyle/>
          <a:p>
            <a:pPr lvl="1" algn="just"/>
            <a:r>
              <a:rPr lang="it-IT" sz="3000" i="1" dirty="0" err="1"/>
              <a:t>Six</a:t>
            </a:r>
            <a:r>
              <a:rPr lang="it-IT" sz="3000" i="1" dirty="0"/>
              <a:t> pack </a:t>
            </a:r>
            <a:r>
              <a:rPr lang="it-IT" sz="3000" dirty="0"/>
              <a:t>– sei atti legislativi approvati dalle Istituzioni europee nel novembre 2011</a:t>
            </a:r>
          </a:p>
          <a:p>
            <a:pPr lvl="1" algn="just"/>
            <a:r>
              <a:rPr lang="it-IT" sz="3000" dirty="0"/>
              <a:t>Trattato sulla stabilità, il coordinamento e la </a:t>
            </a:r>
            <a:r>
              <a:rPr lang="it-IT" sz="3000" dirty="0" err="1"/>
              <a:t>governance</a:t>
            </a:r>
            <a:r>
              <a:rPr lang="it-IT" sz="3000" dirty="0"/>
              <a:t> nell’Unione economia e monetaria</a:t>
            </a:r>
            <a:r>
              <a:rPr lang="it-IT" sz="3000" i="1" dirty="0"/>
              <a:t> (Fiscal compact)</a:t>
            </a:r>
          </a:p>
          <a:p>
            <a:pPr lvl="1" algn="just"/>
            <a:r>
              <a:rPr lang="it-IT" sz="3000" i="1" dirty="0" err="1"/>
              <a:t>Two</a:t>
            </a:r>
            <a:r>
              <a:rPr lang="it-IT" sz="3000" i="1" dirty="0"/>
              <a:t> pack </a:t>
            </a:r>
            <a:r>
              <a:rPr lang="it-IT" sz="3000"/>
              <a:t>– due </a:t>
            </a:r>
            <a:r>
              <a:rPr lang="it-IT" sz="3000" dirty="0"/>
              <a:t>regolamenti (n. 472 e 473 del 21 maggio 2013)</a:t>
            </a:r>
            <a:endParaRPr lang="it-IT" sz="3000" i="1" dirty="0"/>
          </a:p>
        </p:txBody>
      </p:sp>
      <p:sp>
        <p:nvSpPr>
          <p:cNvPr id="7" name="Segnaposto numero diapositiva 6"/>
          <p:cNvSpPr>
            <a:spLocks noGrp="1"/>
          </p:cNvSpPr>
          <p:nvPr>
            <p:ph type="sldNum" sz="quarter" idx="15"/>
          </p:nvPr>
        </p:nvSpPr>
        <p:spPr/>
        <p:txBody>
          <a:bodyPr/>
          <a:lstStyle/>
          <a:p>
            <a:fld id="{B007B441-5312-499D-93C3-6E37886527FA}" type="slidenum">
              <a:rPr lang="it-IT" smtClean="0"/>
              <a:pPr/>
              <a:t>5</a:t>
            </a:fld>
            <a:endParaRPr lang="it-IT"/>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820796"/>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a:solidFill>
                  <a:schemeClr val="bg1"/>
                </a:solidFill>
              </a:rPr>
              <a:t>INQUADRAMENTO NORMATIVO</a:t>
            </a:r>
          </a:p>
        </p:txBody>
      </p:sp>
      <p:sp>
        <p:nvSpPr>
          <p:cNvPr id="9" name="Segnaposto contenuto 8"/>
          <p:cNvSpPr>
            <a:spLocks noGrp="1"/>
          </p:cNvSpPr>
          <p:nvPr>
            <p:ph idx="1"/>
          </p:nvPr>
        </p:nvSpPr>
        <p:spPr>
          <a:xfrm>
            <a:off x="457200" y="1600200"/>
            <a:ext cx="7467600" cy="5043510"/>
          </a:xfrm>
        </p:spPr>
        <p:txBody>
          <a:bodyPr>
            <a:normAutofit fontScale="40000" lnSpcReduction="20000"/>
          </a:bodyPr>
          <a:lstStyle/>
          <a:p>
            <a:pPr algn="just"/>
            <a:r>
              <a:rPr lang="it-IT" sz="4000" dirty="0"/>
              <a:t>Fondamento giuridico della </a:t>
            </a:r>
            <a:r>
              <a:rPr lang="it-IT" sz="4000" i="1" dirty="0" err="1"/>
              <a:t>governance</a:t>
            </a:r>
            <a:r>
              <a:rPr lang="it-IT" sz="4000" i="1" dirty="0"/>
              <a:t> </a:t>
            </a:r>
            <a:r>
              <a:rPr lang="it-IT" sz="4000" dirty="0"/>
              <a:t>europea:</a:t>
            </a:r>
          </a:p>
          <a:p>
            <a:pPr lvl="1" algn="just"/>
            <a:r>
              <a:rPr lang="it-IT" sz="3500" dirty="0"/>
              <a:t>art. 119, paragrafo 3, del TFUE che richiede il rispetto del principio direttivo delle finanze pubbliche sane in un orizzonte sia di breve sia di medio lungo periodo. Tale postulato fa riferimento, dunque, a politiche fiscali stabili e sostenibili orientate ad una cd. </a:t>
            </a:r>
            <a:r>
              <a:rPr lang="it-IT" sz="3500" i="1" dirty="0"/>
              <a:t>sound fiscal policy </a:t>
            </a:r>
            <a:r>
              <a:rPr lang="it-IT" sz="3500" dirty="0"/>
              <a:t>ovverosia ad una gestione oculata della cosa pubblica. </a:t>
            </a:r>
          </a:p>
          <a:p>
            <a:pPr lvl="1" algn="just"/>
            <a:r>
              <a:rPr lang="it-IT" sz="3500" dirty="0"/>
              <a:t>art. 121, al terzo paragrafo, dispone una </a:t>
            </a:r>
            <a:r>
              <a:rPr lang="it-IT" sz="3500" b="1" dirty="0"/>
              <a:t>sorveglianza multilaterale </a:t>
            </a:r>
            <a:r>
              <a:rPr lang="it-IT" sz="3500" dirty="0"/>
              <a:t>finalizzata a garantire un più stretto coordinamento delle politiche economiche e una convergenza duratura dei risultati economici degli Stati membri. A tal fine il Consiglio, sulla base di relazioni presentate dalla Commissione europea, sorveglia l’evoluzione economica in ciascuno degli Stati membri e la coerenza delle politiche economiche. Tale controllo è basato sulla trasmissione alla Commissione delle informazioni concernenti le misure di rilievo da essi adottate nell’ambito della loro politica economica. </a:t>
            </a:r>
          </a:p>
          <a:p>
            <a:pPr lvl="1" algn="just"/>
            <a:r>
              <a:rPr lang="it-IT" sz="3500" dirty="0"/>
              <a:t>art. 126 del TFUE contiene la procedura per i disavanzi eccessivi. Esso vieta i disavanzi pubblici eccessivi prevedendo specifiche sanzioni in caso di violazione. Le disposizioni attuative, oggetto di recenti modifiche ed integrazioni per conferire un maggior livello di dettaglio nell’attuazione delle citate diposizioni del TFUE, hanno disciplinato il cd. braccio preventivo (</a:t>
            </a:r>
            <a:r>
              <a:rPr lang="it-IT" sz="3500" i="1" dirty="0"/>
              <a:t>preventive </a:t>
            </a:r>
            <a:r>
              <a:rPr lang="it-IT" sz="3500" i="1" dirty="0" err="1"/>
              <a:t>arm</a:t>
            </a:r>
            <a:r>
              <a:rPr lang="it-IT" sz="3500" dirty="0"/>
              <a:t>) basato sulla sorveglianza delle politiche fiscali ed il cd. braccio correttivo (</a:t>
            </a:r>
            <a:r>
              <a:rPr lang="it-IT" sz="3500" i="1" dirty="0" err="1"/>
              <a:t>corrective</a:t>
            </a:r>
            <a:r>
              <a:rPr lang="it-IT" sz="3500" i="1" dirty="0"/>
              <a:t> </a:t>
            </a:r>
            <a:r>
              <a:rPr lang="it-IT" sz="3500" i="1" dirty="0" err="1"/>
              <a:t>arm</a:t>
            </a:r>
            <a:r>
              <a:rPr lang="it-IT" sz="3500" dirty="0"/>
              <a:t>) volto alla correzione dei disavanzi eccessivi. </a:t>
            </a:r>
          </a:p>
          <a:p>
            <a:pPr lvl="1" algn="just"/>
            <a:r>
              <a:rPr lang="it-IT" sz="3500" dirty="0"/>
              <a:t>Tali diposizioni sono state attuate con il Regolamento del 7 luglio 1997, n. 1466 per il </a:t>
            </a:r>
            <a:r>
              <a:rPr lang="it-IT" sz="3500" u="sng" dirty="0"/>
              <a:t>rafforzamento della sorveglianza delle posizioni di bilancio nonché della sorveglianza e del coordinamento delle politiche economiche</a:t>
            </a:r>
            <a:r>
              <a:rPr lang="it-IT" sz="3500" dirty="0"/>
              <a:t> ed il successivo Regolamento sempre del 7 luglio 1997, n. 1467 per </a:t>
            </a:r>
            <a:r>
              <a:rPr lang="it-IT" sz="3500" u="sng" dirty="0"/>
              <a:t>l’accelerazione e il chiarimento delle modalità di attuazione della procedura per i disavanzi eccessivi</a:t>
            </a:r>
            <a:r>
              <a:rPr lang="it-IT" sz="3100" dirty="0"/>
              <a:t>. </a:t>
            </a:r>
          </a:p>
        </p:txBody>
      </p:sp>
      <p:sp>
        <p:nvSpPr>
          <p:cNvPr id="7" name="Segnaposto numero diapositiva 6"/>
          <p:cNvSpPr>
            <a:spLocks noGrp="1"/>
          </p:cNvSpPr>
          <p:nvPr>
            <p:ph type="sldNum" sz="quarter" idx="15"/>
          </p:nvPr>
        </p:nvSpPr>
        <p:spPr/>
        <p:txBody>
          <a:bodyPr/>
          <a:lstStyle/>
          <a:p>
            <a:fld id="{B007B441-5312-499D-93C3-6E37886527FA}" type="slidenum">
              <a:rPr lang="it-IT" smtClean="0"/>
              <a:pPr/>
              <a:t>6</a:t>
            </a:fld>
            <a:endParaRPr lang="it-IT"/>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820796"/>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a:solidFill>
                  <a:schemeClr val="bg1"/>
                </a:solidFill>
              </a:rPr>
              <a:t>INQUADRAMENTO NORMATIVO</a:t>
            </a:r>
          </a:p>
        </p:txBody>
      </p:sp>
      <p:sp>
        <p:nvSpPr>
          <p:cNvPr id="9" name="Segnaposto contenuto 8"/>
          <p:cNvSpPr>
            <a:spLocks noGrp="1"/>
          </p:cNvSpPr>
          <p:nvPr>
            <p:ph idx="1"/>
          </p:nvPr>
        </p:nvSpPr>
        <p:spPr>
          <a:xfrm>
            <a:off x="428596" y="1357298"/>
            <a:ext cx="7467600" cy="5043510"/>
          </a:xfrm>
        </p:spPr>
        <p:txBody>
          <a:bodyPr>
            <a:noAutofit/>
          </a:bodyPr>
          <a:lstStyle/>
          <a:p>
            <a:pPr algn="just"/>
            <a:r>
              <a:rPr lang="it-IT" sz="1400" dirty="0"/>
              <a:t>Patto </a:t>
            </a:r>
            <a:r>
              <a:rPr lang="it-IT" sz="1400" i="1" dirty="0"/>
              <a:t>euro plus</a:t>
            </a:r>
            <a:r>
              <a:rPr lang="it-IT" sz="1400" dirty="0"/>
              <a:t> del marzo 2011 con il quale gli Stati membri, al fine di consolidare la </a:t>
            </a:r>
            <a:r>
              <a:rPr lang="it-IT" sz="1400" i="1" dirty="0" err="1"/>
              <a:t>governance</a:t>
            </a:r>
            <a:r>
              <a:rPr lang="it-IT" sz="1400" dirty="0"/>
              <a:t> europea ed affrontare le sfide della crisi finanziaria, si sono posti l’obiettivo di rafforzare la stabilità finanziaria tramite comuni politiche fiscali.</a:t>
            </a:r>
          </a:p>
          <a:p>
            <a:pPr lvl="1" algn="just"/>
            <a:r>
              <a:rPr lang="it-IT" sz="1400" dirty="0"/>
              <a:t>L’obiettivo della sostenibilità delle finanze pubbliche, infatti, deve essere garantito </a:t>
            </a:r>
            <a:r>
              <a:rPr lang="it-IT" sz="1400" i="1" dirty="0"/>
              <a:t>ex ante</a:t>
            </a:r>
            <a:r>
              <a:rPr lang="it-IT" sz="1400" dirty="0"/>
              <a:t> tramite interventi da inserire nei </a:t>
            </a:r>
            <a:r>
              <a:rPr lang="it-IT" sz="1400" u="sng" dirty="0"/>
              <a:t>Programmi nazionali di stabilità (PNS) </a:t>
            </a:r>
            <a:r>
              <a:rPr lang="it-IT" sz="1400" dirty="0"/>
              <a:t>e nei </a:t>
            </a:r>
            <a:r>
              <a:rPr lang="it-IT" sz="1400" u="sng" dirty="0"/>
              <a:t>Programmi nazionali di riforma (PNR) </a:t>
            </a:r>
            <a:r>
              <a:rPr lang="it-IT" sz="1400" dirty="0"/>
              <a:t>destinati all’Unione Europea durante il cd. “semestre europeo”.</a:t>
            </a:r>
          </a:p>
          <a:p>
            <a:pPr algn="just"/>
            <a:r>
              <a:rPr lang="it-IT" sz="1400" dirty="0"/>
              <a:t>Nell’ottobre 2011 è stato introdotto il cd. </a:t>
            </a:r>
            <a:r>
              <a:rPr lang="it-IT" sz="1400" i="1" dirty="0" err="1"/>
              <a:t>Six</a:t>
            </a:r>
            <a:r>
              <a:rPr lang="it-IT" sz="1400" i="1" dirty="0"/>
              <a:t> Pack</a:t>
            </a:r>
            <a:r>
              <a:rPr lang="it-IT" sz="1400" dirty="0"/>
              <a:t>: si tratta di sei regolamenti ed una direttiva che rafforzano i poteri della Commissione europea sul monitoraggio preventivo dei bilanci pubblici e sugli squilibri macroeconomici limitando, così, la sovranità nazionale in ambito economico. </a:t>
            </a:r>
          </a:p>
          <a:p>
            <a:pPr algn="just"/>
            <a:r>
              <a:rPr lang="it-IT" sz="1400" dirty="0"/>
              <a:t>Regolamento del 16 novembre 2011, n. 1173 relativo all’effettiva esecuzione della sorveglianza di bilancio nella zona euro, il Regolamento del 16 novembre 2011, n. 1174 sulle misure esecutive per la correzione degli squilibri macroeconomici eccessivi nella zona euro, il Regolamento del 16 novembre 2011, n. 1175 che modifica il Regolamento n. 1466/1997 per il rafforzamento della sorveglianza delle posizioni di bilancio nonché della sorveglianza e del coordinamento delle politiche economiche, il Regolamento del 16 novembre 2011, n. 1176 sulla prevenzione e la correzione degli squilibri macroeconomici, il Regolamento dell’8 novembre 2011, n. 1177 che modifica il regolamento n. 1467/1997 per l’accelerazione e il chiarimento delle modalità di attuazione della procedura per i disavanzi eccessivi, la direttiva 8 novembre 2011, n. 85 relativa ai requisiti per i quadri di bilancio degli Stati membri.</a:t>
            </a:r>
            <a:endParaRPr lang="it-IT" sz="1600" dirty="0"/>
          </a:p>
        </p:txBody>
      </p:sp>
      <p:sp>
        <p:nvSpPr>
          <p:cNvPr id="7" name="Segnaposto numero diapositiva 6"/>
          <p:cNvSpPr>
            <a:spLocks noGrp="1"/>
          </p:cNvSpPr>
          <p:nvPr>
            <p:ph type="sldNum" sz="quarter" idx="15"/>
          </p:nvPr>
        </p:nvSpPr>
        <p:spPr/>
        <p:txBody>
          <a:bodyPr/>
          <a:lstStyle/>
          <a:p>
            <a:fld id="{B007B441-5312-499D-93C3-6E37886527FA}" type="slidenum">
              <a:rPr lang="it-IT" smtClean="0"/>
              <a:pPr/>
              <a:t>7</a:t>
            </a:fld>
            <a:endParaRPr lang="it-IT"/>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820796"/>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a:solidFill>
                  <a:schemeClr val="bg1"/>
                </a:solidFill>
              </a:rPr>
              <a:t>INQUADRAMENTO NORMATIVO</a:t>
            </a:r>
          </a:p>
        </p:txBody>
      </p:sp>
      <p:sp>
        <p:nvSpPr>
          <p:cNvPr id="9" name="Segnaposto contenuto 8"/>
          <p:cNvSpPr>
            <a:spLocks noGrp="1"/>
          </p:cNvSpPr>
          <p:nvPr>
            <p:ph idx="1"/>
          </p:nvPr>
        </p:nvSpPr>
        <p:spPr>
          <a:xfrm>
            <a:off x="428596" y="1357298"/>
            <a:ext cx="7467600" cy="5043510"/>
          </a:xfrm>
        </p:spPr>
        <p:txBody>
          <a:bodyPr>
            <a:noAutofit/>
          </a:bodyPr>
          <a:lstStyle/>
          <a:p>
            <a:pPr algn="just"/>
            <a:r>
              <a:rPr lang="it-IT" sz="1600" dirty="0"/>
              <a:t>“Trattato sulla stabilità, coordinamento e </a:t>
            </a:r>
            <a:r>
              <a:rPr lang="it-IT" sz="1600" i="1" dirty="0" err="1"/>
              <a:t>governance</a:t>
            </a:r>
            <a:r>
              <a:rPr lang="it-IT" sz="1600" dirty="0"/>
              <a:t> nell’unione economica e monetaria”, approvato il 2 marzo 2012</a:t>
            </a:r>
          </a:p>
          <a:p>
            <a:pPr algn="just"/>
            <a:r>
              <a:rPr lang="it-IT" sz="1600" dirty="0"/>
              <a:t>Il Trattato sul </a:t>
            </a:r>
            <a:r>
              <a:rPr lang="it-IT" sz="1600" i="1" dirty="0"/>
              <a:t>Fiscal compact</a:t>
            </a:r>
            <a:r>
              <a:rPr lang="it-IT" sz="1600" dirty="0"/>
              <a:t>, oltre a confermare le disposizioni del Patto </a:t>
            </a:r>
            <a:r>
              <a:rPr lang="it-IT" sz="1600" i="1" dirty="0"/>
              <a:t>euro plus</a:t>
            </a:r>
            <a:r>
              <a:rPr lang="it-IT" sz="1600" dirty="0"/>
              <a:t> e del </a:t>
            </a:r>
            <a:r>
              <a:rPr lang="it-IT" sz="1600" i="1" dirty="0" err="1"/>
              <a:t>Six</a:t>
            </a:r>
            <a:r>
              <a:rPr lang="it-IT" sz="1600" i="1" dirty="0"/>
              <a:t> Pack</a:t>
            </a:r>
            <a:r>
              <a:rPr lang="it-IT" sz="1600" dirty="0"/>
              <a:t> richiede il raggiungimento del pareggio di bilancio per gli Stati aderenti salvo deviazioni temporanee giustificate da “circostanze eccezionali” nonché l’abbattimento dello </a:t>
            </a:r>
            <a:r>
              <a:rPr lang="it-IT" sz="1600" i="1" dirty="0"/>
              <a:t>stock</a:t>
            </a:r>
            <a:r>
              <a:rPr lang="it-IT" sz="1600" dirty="0"/>
              <a:t> di debito pubblico rispetto al parametro del 60% di </a:t>
            </a:r>
            <a:r>
              <a:rPr lang="it-IT" sz="1600" u="sng" dirty="0"/>
              <a:t>un ventesimo ogni anno</a:t>
            </a:r>
            <a:r>
              <a:rPr lang="it-IT" sz="1600" dirty="0"/>
              <a:t>. </a:t>
            </a:r>
          </a:p>
          <a:p>
            <a:pPr algn="just"/>
            <a:r>
              <a:rPr lang="it-IT" sz="1600" dirty="0"/>
              <a:t>I Paesi che vi hanno aderito hanno assunto l’obbligo di mantenere finanze pubbliche sane e sostenibili, di evitare disavanzi pubblici eccessivi e di salvaguardare la stabilità di tutta la zona euro, inserendo nelle proprie Costituzioni il principio del pareggio di bilancio, l’obbligo di non superare la soglia di </a:t>
            </a:r>
            <a:r>
              <a:rPr lang="it-IT" sz="1600" i="1" dirty="0"/>
              <a:t>deficit</a:t>
            </a:r>
            <a:r>
              <a:rPr lang="it-IT" sz="1600" dirty="0"/>
              <a:t> strutturale superiore al 0,5% (e superiore all’1% per i Paesi con debito pubblico inferiore al 60% del PIL) e la riduzione del debito di un ventesimo all’anno, fino al rapporto del 60% sul PIL</a:t>
            </a:r>
          </a:p>
        </p:txBody>
      </p:sp>
      <p:sp>
        <p:nvSpPr>
          <p:cNvPr id="7" name="Segnaposto numero diapositiva 6"/>
          <p:cNvSpPr>
            <a:spLocks noGrp="1"/>
          </p:cNvSpPr>
          <p:nvPr>
            <p:ph type="sldNum" sz="quarter" idx="15"/>
          </p:nvPr>
        </p:nvSpPr>
        <p:spPr/>
        <p:txBody>
          <a:bodyPr/>
          <a:lstStyle/>
          <a:p>
            <a:fld id="{B007B441-5312-499D-93C3-6E37886527FA}" type="slidenum">
              <a:rPr lang="it-IT" smtClean="0"/>
              <a:pPr/>
              <a:t>8</a:t>
            </a:fld>
            <a:endParaRPr lang="it-IT"/>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5"/>
          <p:cNvSpPr txBox="1">
            <a:spLocks noGrp="1" noChangeArrowheads="1"/>
          </p:cNvSpPr>
          <p:nvPr>
            <p:ph type="title"/>
          </p:nvPr>
        </p:nvSpPr>
        <p:spPr bwMode="auto">
          <a:xfrm>
            <a:off x="930949" y="820796"/>
            <a:ext cx="7211763" cy="461665"/>
          </a:xfrm>
          <a:prstGeom prst="rect">
            <a:avLst/>
          </a:prstGeom>
          <a:solidFill>
            <a:schemeClr val="accent2">
              <a:lumMod val="75000"/>
            </a:schemeClr>
          </a:solidFill>
          <a:ln w="9525">
            <a:solidFill>
              <a:srgbClr val="003300"/>
            </a:solidFill>
            <a:miter lim="800000"/>
            <a:headEnd/>
            <a:tailEnd/>
          </a:ln>
        </p:spPr>
        <p:txBody>
          <a:bodyPr>
            <a:spAutoFit/>
          </a:bodyPr>
          <a:lstStyle/>
          <a:p>
            <a:pPr algn="ctr">
              <a:defRPr/>
            </a:pPr>
            <a:r>
              <a:rPr lang="it-IT" sz="2400" b="1" dirty="0">
                <a:solidFill>
                  <a:schemeClr val="bg1"/>
                </a:solidFill>
              </a:rPr>
              <a:t>TWO PACK</a:t>
            </a:r>
          </a:p>
        </p:txBody>
      </p:sp>
      <p:sp>
        <p:nvSpPr>
          <p:cNvPr id="9" name="Segnaposto contenuto 8"/>
          <p:cNvSpPr>
            <a:spLocks noGrp="1"/>
          </p:cNvSpPr>
          <p:nvPr>
            <p:ph idx="1"/>
          </p:nvPr>
        </p:nvSpPr>
        <p:spPr>
          <a:xfrm>
            <a:off x="457200" y="1600200"/>
            <a:ext cx="7467600" cy="5043510"/>
          </a:xfrm>
        </p:spPr>
        <p:txBody>
          <a:bodyPr>
            <a:normAutofit fontScale="70000" lnSpcReduction="20000"/>
          </a:bodyPr>
          <a:lstStyle/>
          <a:p>
            <a:pPr algn="just"/>
            <a:r>
              <a:rPr lang="it-IT" dirty="0"/>
              <a:t>Regolamento del 21 maggio 2013, n. 472 sul rafforzamento della sorveglianza economica e di bilancio degli Stati membri nella zona euro che si trovano o rischiano di trovarsi in gravi difficoltà per quanto riguarda la loro stabilità finanziaria </a:t>
            </a:r>
          </a:p>
          <a:p>
            <a:pPr lvl="1" algn="just"/>
            <a:r>
              <a:rPr lang="it-IT" dirty="0"/>
              <a:t>Definisce una procedura per la vigilanza rafforzata sugli Stati membri che affrontano o rischiano di affrontare gravi difficoltà economico-finanziarie, con evidenti rischi di contagio in tutta l’eurozona, o che ricevono assistenza finanziaria dal citato MES/FSEF, dal Fondo monetario internazionale (FMI) ovvero da altre istituzioni finanziarie internazionali al fine di assicurare un rapido ritorno alle condizioni normalità. </a:t>
            </a:r>
          </a:p>
          <a:p>
            <a:pPr algn="just"/>
            <a:r>
              <a:rPr lang="it-IT" dirty="0"/>
              <a:t>Regolamento del 21 maggio 2013, n. 473 sulle disposizioni comuni per il monitoraggio e la valutazione dei documenti programmatici di bilancio e per la correzione dei disavanzi eccessivi negli Stati membri della zona euro</a:t>
            </a:r>
          </a:p>
          <a:p>
            <a:pPr lvl="1" algn="just"/>
            <a:r>
              <a:rPr lang="it-IT" dirty="0"/>
              <a:t>Tra i principali obblighi posti in capo agli Stati membri spiccano quelli di nominare un ente di controllo del bilancio indipendente per il monitoraggio degli andamenti di bilancio nonché di pubblicare i propri programmi di bilancio, basati su previsioni macroeconomiche fornite da detto organismo indipendente. Gli Stati membri devono inoltre sottoporre all’esame della Commissione europea il progetto di bilancio preventivo entro il 15 ottobre; qualora l’Esecutivo comunitario ritenesse detto progetto di bilancio non in linea con gli obblighi imposti dal Patto di stabilità e crescita, potrebbe chiedere la presentazione di un progetto di bilancio rivisto.</a:t>
            </a:r>
          </a:p>
          <a:p>
            <a:pPr lvl="1" algn="just"/>
            <a:endParaRPr lang="it-IT" sz="3000" i="1" dirty="0"/>
          </a:p>
        </p:txBody>
      </p:sp>
      <p:sp>
        <p:nvSpPr>
          <p:cNvPr id="7" name="Segnaposto numero diapositiva 6"/>
          <p:cNvSpPr>
            <a:spLocks noGrp="1"/>
          </p:cNvSpPr>
          <p:nvPr>
            <p:ph type="sldNum" sz="quarter" idx="15"/>
          </p:nvPr>
        </p:nvSpPr>
        <p:spPr/>
        <p:txBody>
          <a:bodyPr/>
          <a:lstStyle/>
          <a:p>
            <a:fld id="{B007B441-5312-499D-93C3-6E37886527FA}" type="slidenum">
              <a:rPr lang="it-IT" smtClean="0"/>
              <a:pPr/>
              <a:t>9</a:t>
            </a:fld>
            <a:endParaRPr lang="it-IT"/>
          </a:p>
        </p:txBody>
      </p:sp>
    </p:spTree>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oggia">
  <a:themeElements>
    <a:clrScheme name="Loggi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Loggi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Loggi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2783</TotalTime>
  <Words>4728</Words>
  <Application>Microsoft Office PowerPoint</Application>
  <PresentationFormat>Presentazione su schermo (4:3)</PresentationFormat>
  <Paragraphs>295</Paragraphs>
  <Slides>40</Slides>
  <Notes>20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40</vt:i4>
      </vt:variant>
    </vt:vector>
  </HeadingPairs>
  <TitlesOfParts>
    <vt:vector size="47" baseType="lpstr">
      <vt:lpstr>arial</vt:lpstr>
      <vt:lpstr>arial</vt:lpstr>
      <vt:lpstr>Calibri</vt:lpstr>
      <vt:lpstr>Century Schoolbook</vt:lpstr>
      <vt:lpstr>Wingdings</vt:lpstr>
      <vt:lpstr>Wingdings 2</vt:lpstr>
      <vt:lpstr>Loggia</vt:lpstr>
      <vt:lpstr>Dal fiscal compact al pareggio di bilancio degli enti territoriali</vt:lpstr>
      <vt:lpstr>INQUADRAMENTO NORMATIVO</vt:lpstr>
      <vt:lpstr>INQUADRAMENTO NORMATIVO</vt:lpstr>
      <vt:lpstr>INQUADRAMENTO NORMATIVO</vt:lpstr>
      <vt:lpstr>INQUADRAMENTO NORMATIVO</vt:lpstr>
      <vt:lpstr>INQUADRAMENTO NORMATIVO</vt:lpstr>
      <vt:lpstr>INQUADRAMENTO NORMATIVO</vt:lpstr>
      <vt:lpstr>INQUADRAMENTO NORMATIVO</vt:lpstr>
      <vt:lpstr>TWO PACK</vt:lpstr>
      <vt:lpstr>INQUADRAMENTO NORMATIVO</vt:lpstr>
      <vt:lpstr>INQUADRAMENTO NORMATIVO</vt:lpstr>
      <vt:lpstr>DEFINIZIONI</vt:lpstr>
      <vt:lpstr>DEFINIZIONI</vt:lpstr>
      <vt:lpstr>VINCOLI DI FINANZA PUBBLICA EUROPEI</vt:lpstr>
      <vt:lpstr>VINCOLI DI FINANZA PUBBLICA EUROPEI</vt:lpstr>
      <vt:lpstr>VINCOLI DI FINANZA PUBBLICA EUROPEI</vt:lpstr>
      <vt:lpstr>VINCOLI DI FINANZA PUBBLICA EUROPEI</vt:lpstr>
      <vt:lpstr>VINCOLI DI FINANZA PUBBLICA EUROPEI</vt:lpstr>
      <vt:lpstr>FISCAL COMPACT</vt:lpstr>
      <vt:lpstr>CALCOLO DEL SALDO STRUTTURALE</vt:lpstr>
      <vt:lpstr>CALCOLO DEL SALDO STRUTTURALE</vt:lpstr>
      <vt:lpstr>CALCOLO DEL SALDO STRUTTURALE</vt:lpstr>
      <vt:lpstr>Presentazione standard di PowerPoint</vt:lpstr>
      <vt:lpstr>CALCOLO DEL SALDO STRUTTURALE</vt:lpstr>
      <vt:lpstr>CALCOLO DEL SALDO STRUTTURALE</vt:lpstr>
      <vt:lpstr>LE CLAUSOLE DI FLESSIBILITà</vt:lpstr>
      <vt:lpstr>LE CLAUSOLE DI FLESSIBILITà</vt:lpstr>
      <vt:lpstr>LA REGOLA DELLA SPESA</vt:lpstr>
      <vt:lpstr>LA REGOLA DELLA SPESA</vt:lpstr>
      <vt:lpstr>LA REGOLA DELLA SPESA</vt:lpstr>
      <vt:lpstr>LA REGOLA DELLA SPESA</vt:lpstr>
      <vt:lpstr>INVESTIMENTI FISSI LORDI NEGLI EE.LL.</vt:lpstr>
      <vt:lpstr>LA REGOLA DEL DEBITO</vt:lpstr>
      <vt:lpstr>LA REGOLA DEL DEBITO</vt:lpstr>
      <vt:lpstr>LA REGOLA DEL DEBITO</vt:lpstr>
      <vt:lpstr>LA REGOLA DEL DEBITO</vt:lpstr>
      <vt:lpstr>LA REGOLA DEL DEBITO</vt:lpstr>
      <vt:lpstr>LA REGOLA DEL DEBITO</vt:lpstr>
      <vt:lpstr>LA REGOLA DEL DEBITO</vt:lpstr>
      <vt:lpstr>LA REGOLA DEL DEBITO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Dal fiscal compact al pareggio di bilancio degli enti territoriali</dc:title>
  <dc:creator>utente</dc:creator>
  <cp:lastModifiedBy> </cp:lastModifiedBy>
  <cp:revision>196</cp:revision>
  <cp:lastPrinted>2018-04-23T10:45:56Z</cp:lastPrinted>
  <dcterms:created xsi:type="dcterms:W3CDTF">2017-01-29T10:03:38Z</dcterms:created>
  <dcterms:modified xsi:type="dcterms:W3CDTF">2019-04-05T11:55:43Z</dcterms:modified>
</cp:coreProperties>
</file>